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7" r:id="rId2"/>
    <p:sldId id="261" r:id="rId3"/>
    <p:sldId id="263" r:id="rId4"/>
    <p:sldId id="258" r:id="rId5"/>
    <p:sldId id="264" r:id="rId6"/>
    <p:sldId id="260" r:id="rId7"/>
    <p:sldId id="265" r:id="rId8"/>
    <p:sldId id="27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10C"/>
    <a:srgbClr val="FFFFFF"/>
    <a:srgbClr val="0000FF"/>
    <a:srgbClr val="CCECFF"/>
    <a:srgbClr val="66FF99"/>
    <a:srgbClr val="66CCFF"/>
    <a:srgbClr val="BAB97B"/>
    <a:srgbClr val="6699FF"/>
    <a:srgbClr val="FF9999"/>
    <a:srgbClr val="66FF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>
        <p:scale>
          <a:sx n="100" d="100"/>
          <a:sy n="100" d="100"/>
        </p:scale>
        <p:origin x="-1680" y="-30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0788A-EC75-43B9-A38D-276C5741B8A7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3C7D-5F2E-4E12-9FA8-C8D5F7A241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B3C7D-5F2E-4E12-9FA8-C8D5F7A2412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9154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85900" y="3331698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609600"/>
            <a:ext cx="767715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0" y="2507787"/>
            <a:ext cx="767715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5200" y="6416676"/>
            <a:ext cx="825500" cy="365125"/>
          </a:xfrm>
        </p:spPr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1535113"/>
            <a:ext cx="4378589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1" y="2362201"/>
            <a:ext cx="4376870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362201"/>
            <a:ext cx="4378589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5301" y="1524001"/>
            <a:ext cx="3259006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59436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81200" y="1831975"/>
            <a:ext cx="59436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1200" y="1166787"/>
            <a:ext cx="59436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6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95300" y="6416676"/>
            <a:ext cx="23114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617A3AB-2AB3-4F8F-995C-F8A36EBE4C81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384550" y="6416676"/>
            <a:ext cx="31369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85200" y="6416676"/>
            <a:ext cx="8255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61D2B1A-AD2D-467C-B420-3218CE7A6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6.jpe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18.png"/><Relationship Id="rId3" Type="http://schemas.openxmlformats.org/officeDocument/2006/relationships/image" Target="../media/image5.jpeg"/><Relationship Id="rId7" Type="http://schemas.openxmlformats.org/officeDocument/2006/relationships/image" Target="../media/image23.jpeg"/><Relationship Id="rId12" Type="http://schemas.openxmlformats.org/officeDocument/2006/relationships/image" Target="../media/image17.jpe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6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391400" y="987623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  <a:latin typeface="Andalus" pitchFamily="18" charset="-78"/>
                <a:cs typeface="Andalus" pitchFamily="18" charset="-78"/>
              </a:rPr>
              <a:t>ATCC LOGIN</a:t>
            </a:r>
            <a:endParaRPr lang="en-US" sz="1400" b="1" dirty="0">
              <a:solidFill>
                <a:srgbClr val="FFFFFF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5" name="Picture 4" descr="traffic-surveying-atcc-survey-250x2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915797"/>
            <a:ext cx="533400" cy="378205"/>
          </a:xfrm>
          <a:prstGeom prst="flowChartOnlineStorag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6934200" y="914400"/>
            <a:ext cx="1828800" cy="381000"/>
          </a:xfrm>
          <a:prstGeom prst="roundRect">
            <a:avLst/>
          </a:prstGeom>
          <a:noFill/>
          <a:ln w="31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u="sng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839200" y="51054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152401" y="2057400"/>
          <a:ext cx="6705599" cy="469180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2901"/>
                <a:gridCol w="611498"/>
                <a:gridCol w="914400"/>
                <a:gridCol w="457200"/>
                <a:gridCol w="457200"/>
                <a:gridCol w="457200"/>
                <a:gridCol w="533400"/>
                <a:gridCol w="381000"/>
                <a:gridCol w="533400"/>
                <a:gridCol w="457200"/>
                <a:gridCol w="609600"/>
                <a:gridCol w="759655"/>
                <a:gridCol w="230945"/>
              </a:tblGrid>
              <a:tr h="204445">
                <a:tc gridSpan="13">
                  <a:txBody>
                    <a:bodyPr/>
                    <a:lstStyle/>
                    <a:p>
                      <a:pPr marL="0" marR="0" algn="l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PCU Abstract</a:t>
                      </a:r>
                    </a:p>
                  </a:txBody>
                  <a:tcPr marL="9038" marR="9038" marT="9038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cap="all" spc="0" dirty="0">
                        <a:ln w="9000" cmpd="sng">
                          <a:solidFill>
                            <a:schemeClr val="accent3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reflection blurRad="12700" stA="28000" endPos="45000" dist="1000" dir="5400000" sy="-100000" algn="bl" rotWithShape="0"/>
                        </a:effectLst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2"/>
                    </a:solidFill>
                  </a:tcPr>
                </a:tc>
              </a:tr>
              <a:tr h="4029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SI.No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Date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Time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Car/Van/ Jeep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Two wheeler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Auto Three wheeler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Two axle vehicle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MAV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Mini truck&lt;3T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Bus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Agricultural Tractor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Agricultural </a:t>
                      </a:r>
                      <a:r>
                        <a:rPr lang="en-US" sz="900" b="1" u="none" strike="noStrike" dirty="0" err="1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Tracktor_trailer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 rowSpan="28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06.00AM-07.00AM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07.00AM-08.00AM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08.00AM-09.00AM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312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09.00AM-10.00AM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10.00AM-11.00AM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450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11.00AM-12.00PM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12.00PM-01.00PM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01.00PM-02.00PM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02.00PM-03.00PM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362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03.00PM-04.00PM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04.00PM-05.00PM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494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05.00PM-06.00PM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06.00PM-07.00PM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424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07.00PM-08.00PM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08.00PM-09.00PM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347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09.00PM-10.00PM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10.00PM-11.00PM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286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11.00PM-12.00AM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13.04.2021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12.00AM-01.00AM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01.00AM-02.00AM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02.00AM-03.00AM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03.00AM-04.00AM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14.04.2021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04.00AM-05.00AM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14.04.2021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05.00AM-06.00AM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115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75446"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smtClean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7319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4243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5363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3603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1525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753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69766"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PCU Factor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4.5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169766"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PCU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 Narrow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7319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16088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16214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62" name="Action Button: Back or Previous 61">
            <a:hlinkClick r:id="" action="ppaction://hlinkshowjump?jump=previousslide" highlightClick="1"/>
          </p:cNvPr>
          <p:cNvSpPr/>
          <p:nvPr/>
        </p:nvSpPr>
        <p:spPr>
          <a:xfrm rot="16200000">
            <a:off x="6629401" y="6477001"/>
            <a:ext cx="228600" cy="228600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ction Button: Back or Previous 62">
            <a:hlinkClick r:id="" action="ppaction://hlinkshowjump?jump=previousslide" highlightClick="1"/>
          </p:cNvPr>
          <p:cNvSpPr/>
          <p:nvPr/>
        </p:nvSpPr>
        <p:spPr>
          <a:xfrm rot="5400000" flipV="1">
            <a:off x="6629401" y="2666999"/>
            <a:ext cx="228600" cy="228602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661405" y="3276598"/>
            <a:ext cx="164592" cy="1600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u="sng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u="sng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229600" y="57912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152400" y="2286000"/>
          <a:ext cx="6781800" cy="434340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24000"/>
                <a:gridCol w="1295400"/>
                <a:gridCol w="3962400"/>
              </a:tblGrid>
              <a:tr h="334108">
                <a:tc gridSpan="3">
                  <a:txBody>
                    <a:bodyPr/>
                    <a:lstStyle/>
                    <a:p>
                      <a:pPr marL="114300" indent="0"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Average Daily Traffic (ADT)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</a:tr>
              <a:tr h="33410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ADT</a:t>
                      </a:r>
                      <a:r>
                        <a:rPr lang="en-US" sz="1100" b="1" u="none" strike="noStrike" baseline="0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10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( </a:t>
                      </a:r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in Vehicles / day )</a:t>
                      </a:r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sz="1100" b="1" u="none" strike="noStrike" kern="1200" dirty="0">
                          <a:solidFill>
                            <a:srgbClr val="12110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Type of Vehicles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No of Vehicles</a:t>
                      </a:r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Car/Jeep/ Van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7319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Mini truck&gt;3T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1525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5363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Three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2702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Multi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901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Bus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753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Auto Three wheeler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wheeler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4243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Agriculture Tractor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22906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" name="Picture 58" descr="ADT PCU_001.png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0" y="2682240"/>
            <a:ext cx="3794760" cy="3840480"/>
          </a:xfrm>
          <a:prstGeom prst="rect">
            <a:avLst/>
          </a:prstGeom>
          <a:ln>
            <a:solidFill>
              <a:srgbClr val="12110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u="sng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u="sng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u="sng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686800" y="64770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152400" y="2286000"/>
          <a:ext cx="6781800" cy="441959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24000"/>
                <a:gridCol w="1295400"/>
                <a:gridCol w="3962400"/>
              </a:tblGrid>
              <a:tr h="339969">
                <a:tc gridSpan="3">
                  <a:txBody>
                    <a:bodyPr/>
                    <a:lstStyle/>
                    <a:p>
                      <a:pPr marL="114300" indent="0"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Average Daily Traffic (ADT) PCU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</a:tr>
              <a:tr h="339969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ADT ( </a:t>
                      </a:r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in </a:t>
                      </a:r>
                      <a:r>
                        <a:rPr lang="en-US" sz="110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PCU / </a:t>
                      </a:r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day )</a:t>
                      </a:r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2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sz="1100" b="1" u="none" strike="noStrike" kern="1200" dirty="0">
                          <a:solidFill>
                            <a:srgbClr val="12110C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Type of Vehicles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No of Vehicles</a:t>
                      </a:r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Car/Jeep/ Van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7319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Mini truck&gt;3T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2288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16088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Three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12160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Multi Axle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4053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Bus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2258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Auto Three wheeler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97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wheeler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2122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marL="114300" lvl="0" indent="0" algn="l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Agriculture Tractor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TOTAL 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46396</a:t>
                      </a:r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" name="Picture 58" descr="ADT PCU_001.png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0" y="2743200"/>
            <a:ext cx="3794760" cy="3840480"/>
          </a:xfrm>
          <a:prstGeom prst="rect">
            <a:avLst/>
          </a:prstGeom>
          <a:ln>
            <a:solidFill>
              <a:srgbClr val="12110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Daily Traffic Variation</a:t>
                </a:r>
                <a:r>
                  <a:rPr lang="en-US" sz="800" b="1" u="sng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8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800" b="1" u="sng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800" b="1" u="sng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686800" y="64770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76200" y="2446020"/>
          <a:ext cx="6858000" cy="418337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19809"/>
                <a:gridCol w="421398"/>
                <a:gridCol w="421398"/>
                <a:gridCol w="421398"/>
                <a:gridCol w="421398"/>
                <a:gridCol w="421398"/>
                <a:gridCol w="421398"/>
                <a:gridCol w="421398"/>
                <a:gridCol w="3088405"/>
              </a:tblGrid>
              <a:tr h="321798">
                <a:tc gridSpan="8">
                  <a:txBody>
                    <a:bodyPr/>
                    <a:lstStyle/>
                    <a:p>
                      <a:pPr marL="114300" indent="0"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Daily Traffic Variation (PCU)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3217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TYPE OF VEHICLES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Sun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Mon 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Tue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Wed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Thurs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Fri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Sat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11.04.21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12-04-21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13-04-21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14-04-21</a:t>
                      </a:r>
                      <a:endParaRPr lang="en-US" sz="800" b="1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15-04-21</a:t>
                      </a:r>
                      <a:endParaRPr lang="en-US" sz="800" b="1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16-04-21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17-04-21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Car/Jeep/ Van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8051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9514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7319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6812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7493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8855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7084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Mini truck&gt;3T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2517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2974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2288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1767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1944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2298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1838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Axle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17696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20914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16088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13361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14697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17370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13896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Three Axle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13272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15685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12066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11671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12838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15172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12138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Multi Axle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4459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5269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4053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3890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4279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5057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4046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Bus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2484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2936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2258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2182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2400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2836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2269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Auto Three wheeler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Two wheeler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2334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2758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2122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2065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2272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2685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2148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Agriculture Tractor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50932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60192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46301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41841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46025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54393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43514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3901440" y="3305144"/>
            <a:ext cx="2956560" cy="2562255"/>
            <a:chOff x="3901440" y="3305145"/>
            <a:chExt cx="2956560" cy="2350532"/>
          </a:xfrm>
        </p:grpSpPr>
        <p:pic>
          <p:nvPicPr>
            <p:cNvPr id="61" name="Picture 60" descr="ADT PCU_001.png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1440" y="3352800"/>
              <a:ext cx="2956560" cy="2286000"/>
            </a:xfrm>
            <a:prstGeom prst="rect">
              <a:avLst/>
            </a:prstGeom>
            <a:ln>
              <a:solidFill>
                <a:srgbClr val="12110C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2" name="TextBox 61"/>
            <p:cNvSpPr txBox="1"/>
            <p:nvPr/>
          </p:nvSpPr>
          <p:spPr>
            <a:xfrm>
              <a:off x="5105400" y="5486400"/>
              <a:ext cx="33695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rgbClr val="12110C"/>
                  </a:solidFill>
                  <a:latin typeface="Arial" pitchFamily="34" charset="0"/>
                  <a:cs typeface="Arial" pitchFamily="34" charset="0"/>
                </a:rPr>
                <a:t>Days</a:t>
              </a:r>
              <a:endParaRPr lang="en-US" sz="500" b="1" dirty="0">
                <a:solidFill>
                  <a:srgbClr val="12110C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572000" y="3305145"/>
              <a:ext cx="16002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 smtClean="0">
                  <a:solidFill>
                    <a:srgbClr val="12110C"/>
                  </a:solidFill>
                  <a:latin typeface="Arial" pitchFamily="34" charset="0"/>
                  <a:cs typeface="Arial" pitchFamily="34" charset="0"/>
                </a:rPr>
                <a:t>Daily Traffic Variation (PCU)</a:t>
              </a:r>
              <a:endParaRPr lang="en-US" sz="700" b="1" dirty="0">
                <a:solidFill>
                  <a:srgbClr val="12110C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Vehicle Comp. in No</a:t>
                </a:r>
                <a:endParaRPr lang="en-US" sz="1000" b="1" u="sng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686800" y="64770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152400" y="2286000"/>
          <a:ext cx="6781800" cy="443132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24000"/>
                <a:gridCol w="1295400"/>
                <a:gridCol w="3962400"/>
              </a:tblGrid>
              <a:tr h="339969">
                <a:tc gridSpan="3">
                  <a:txBody>
                    <a:bodyPr/>
                    <a:lstStyle/>
                    <a:p>
                      <a:pPr marL="114300" indent="0"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Vehicle Composition in Number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</a:tr>
              <a:tr h="339969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VEHICLE COMPOSITION IN NUMBER</a:t>
                      </a:r>
                      <a:endParaRPr lang="en-US" sz="105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69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NAME OF VEHICLES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VEHICLE COMPOSITION IN  NO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Car/Van/Jeep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31.95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Two Wheeler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18.52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Auto Three Wheeler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0.42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Two Axle Vehicle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MAV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15.73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Mini Truck&lt;3t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6.66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Bus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3.29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Agricultural Tractor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Agricultural Tractor Trailer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" name="Picture 58" descr="ADT PCU_001.png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0" y="3492489"/>
            <a:ext cx="3794760" cy="2679711"/>
          </a:xfrm>
          <a:prstGeom prst="rect">
            <a:avLst/>
          </a:prstGeom>
          <a:ln>
            <a:solidFill>
              <a:srgbClr val="12110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Vehicle Comp. in PCU</a:t>
                </a:r>
                <a:endParaRPr lang="en-US" sz="1000" b="1" u="sng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686800" y="64770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152400" y="2286000"/>
          <a:ext cx="6781800" cy="443132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24000"/>
                <a:gridCol w="1295400"/>
                <a:gridCol w="3962400"/>
              </a:tblGrid>
              <a:tr h="339969">
                <a:tc gridSpan="3">
                  <a:txBody>
                    <a:bodyPr/>
                    <a:lstStyle/>
                    <a:p>
                      <a:pPr marL="114300" indent="0"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Vehicle Composition in PCU</a:t>
                      </a: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</a:tr>
              <a:tr h="339969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VEHICLE COMPOSITION IN PCU</a:t>
                      </a:r>
                      <a:endParaRPr lang="en-US" sz="105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6916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NAME OF VEHICLES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VEHICLE COMPOSITION IN  PCU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Car/Van/Jeep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15.77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Two Wheeler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4.57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Auto Three Wheeler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0.21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Two Axle Vehicle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MAV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34.95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Mini Truck&lt;3t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4.93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Bus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4.87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Agricultural Tractor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Agricultural Tractor Trailer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" name="Picture 58" descr="ADT PCU_001.png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0" y="3048000"/>
            <a:ext cx="3794760" cy="3200400"/>
          </a:xfrm>
          <a:prstGeom prst="rect">
            <a:avLst/>
          </a:prstGeom>
          <a:ln>
            <a:solidFill>
              <a:srgbClr val="12110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u="sng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Peak Hour Volume</a:t>
                </a:r>
                <a:endParaRPr lang="en-US" sz="1050" b="1" u="sng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686800" y="64770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152400" y="2209800"/>
          <a:ext cx="6781800" cy="44957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09600"/>
                <a:gridCol w="609600"/>
                <a:gridCol w="990600"/>
                <a:gridCol w="533400"/>
                <a:gridCol w="4038600"/>
              </a:tblGrid>
              <a:tr h="408709">
                <a:tc gridSpan="4">
                  <a:txBody>
                    <a:bodyPr/>
                    <a:lstStyle/>
                    <a:p>
                      <a:pPr algn="l" fontAlgn="ctr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Peak</a:t>
                      </a:r>
                      <a:r>
                        <a:rPr kumimoji="0" lang="en-US" sz="1400" b="1" kern="1200" cap="none" spc="0" baseline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 Hour Traffic</a:t>
                      </a:r>
                      <a:endParaRPr kumimoji="0" lang="en-US" sz="1400" b="1" kern="1200" cap="none" spc="0" dirty="0" smtClean="0">
                        <a:ln w="1905"/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40870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PEAK HOUR TRAFFFIC</a:t>
                      </a:r>
                      <a:endParaRPr lang="en-US" sz="9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Days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Date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Peak Hour 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Peak Hour Volume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Sunday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11.04.2021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10.00PM-11.00PM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3329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Monday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12.04.2021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06.00PM-07.00PM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3158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Tuesday 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13.04.2021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10.00PM-11.00PM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2491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Wednesday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14.04.2021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07.00PM-08.00PM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2747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Thursday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15.04.2021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06.00PM-07.00PM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2774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Friday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16.04.2021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07.00PM-08.00PM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2884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u="none" strike="noStrike" dirty="0" smtClean="0">
                          <a:solidFill>
                            <a:srgbClr val="FFFFFF"/>
                          </a:solidFill>
                          <a:latin typeface="Arial" pitchFamily="34" charset="0"/>
                          <a:cs typeface="Arial" pitchFamily="34" charset="0"/>
                        </a:rPr>
                        <a:t>Saturday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17.04.2021</a:t>
                      </a:r>
                      <a:endParaRPr lang="en-US" sz="800" b="0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08.00PM-09.00PM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3079</a:t>
                      </a:r>
                      <a:endParaRPr lang="en-US" sz="800" b="0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709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FFFFFF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APCU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20462</a:t>
                      </a:r>
                      <a:endParaRPr lang="en-US" sz="800" b="1" i="0" u="none" strike="noStrike" dirty="0">
                        <a:solidFill>
                          <a:srgbClr val="12110C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8" name="Picture 57" descr="ADT PCU_001.png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1800" y="3429000"/>
            <a:ext cx="3886200" cy="2667000"/>
          </a:xfrm>
          <a:prstGeom prst="rect">
            <a:avLst/>
          </a:prstGeom>
          <a:ln>
            <a:solidFill>
              <a:srgbClr val="12110C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4495800" y="5895945"/>
            <a:ext cx="3978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12110C"/>
                </a:solidFill>
                <a:latin typeface="Arial" pitchFamily="34" charset="0"/>
                <a:cs typeface="Arial" pitchFamily="34" charset="0"/>
              </a:rPr>
              <a:t>Days</a:t>
            </a:r>
            <a:endParaRPr lang="en-US" sz="800" b="1" dirty="0">
              <a:solidFill>
                <a:srgbClr val="12110C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6400800" y="2209800"/>
            <a:ext cx="152400" cy="152400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CLASSIFICATION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Header - GS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5" name="Picture 74" descr="4924352.png"/>
          <p:cNvPicPr>
            <a:picLocks noChangeAspect="1"/>
          </p:cNvPicPr>
          <p:nvPr/>
        </p:nvPicPr>
        <p:blipFill>
          <a:blip r:embed="rId5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514600" y="1752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WELCOME TO ATCC </a:t>
            </a:r>
            <a:endParaRPr lang="en-US" sz="28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200400" y="2362200"/>
            <a:ext cx="3581400" cy="4343400"/>
            <a:chOff x="3162300" y="2362200"/>
            <a:chExt cx="3581400" cy="4343400"/>
          </a:xfrm>
        </p:grpSpPr>
        <p:sp>
          <p:nvSpPr>
            <p:cNvPr id="77" name="Rectangle 76"/>
            <p:cNvSpPr/>
            <p:nvPr/>
          </p:nvSpPr>
          <p:spPr>
            <a:xfrm>
              <a:off x="4267200" y="6248400"/>
              <a:ext cx="1447800" cy="457200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>
                      <a:lumMod val="10000"/>
                    </a:schemeClr>
                  </a:solidFill>
                </a:rPr>
                <a:t>LOGIN</a:t>
              </a:r>
              <a:endParaRPr lang="en-US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3" name="Group 116"/>
            <p:cNvGrpSpPr/>
            <p:nvPr/>
          </p:nvGrpSpPr>
          <p:grpSpPr>
            <a:xfrm>
              <a:off x="3162300" y="2362200"/>
              <a:ext cx="3581400" cy="3810000"/>
              <a:chOff x="3162300" y="2362200"/>
              <a:chExt cx="3581400" cy="3200400"/>
            </a:xfrm>
          </p:grpSpPr>
          <p:grpSp>
            <p:nvGrpSpPr>
              <p:cNvPr id="4" name="Group 114"/>
              <p:cNvGrpSpPr/>
              <p:nvPr/>
            </p:nvGrpSpPr>
            <p:grpSpPr>
              <a:xfrm>
                <a:off x="3162300" y="2362200"/>
                <a:ext cx="3581400" cy="3200400"/>
                <a:chOff x="3200400" y="2133600"/>
                <a:chExt cx="3581400" cy="320040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200400" y="2133600"/>
                  <a:ext cx="3505200" cy="320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3276600" y="2209800"/>
                  <a:ext cx="2667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Please Log on to Proceed</a:t>
                  </a:r>
                  <a:endParaRPr lang="en-US" sz="12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276600" y="2514968"/>
                  <a:ext cx="28194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User Email ID:</a:t>
                  </a:r>
                  <a:endParaRPr lang="en-US" sz="10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276600" y="3024134"/>
                  <a:ext cx="2819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Password:</a:t>
                  </a:r>
                  <a:endParaRPr lang="en-US" sz="105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314700" y="4337304"/>
                  <a:ext cx="3276600" cy="2286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rgbClr val="FFFFFF"/>
                      </a:solidFill>
                    </a:rPr>
                    <a:t>LOGIN</a:t>
                  </a:r>
                  <a:endParaRPr lang="en-US" sz="105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3352800" y="3221736"/>
                  <a:ext cx="3200400" cy="228600"/>
                </a:xfrm>
                <a:prstGeom prst="roundRect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>
                <a:xfrm>
                  <a:off x="3352800" y="2709672"/>
                  <a:ext cx="3200400" cy="228600"/>
                </a:xfrm>
                <a:prstGeom prst="roundRect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4229100" y="4565904"/>
                  <a:ext cx="152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Don’t have account ?</a:t>
                  </a:r>
                  <a:endParaRPr lang="en-US" sz="10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314700" y="4821936"/>
                  <a:ext cx="3276600" cy="2286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rgbClr val="FFFFFF"/>
                      </a:solidFill>
                    </a:rPr>
                    <a:t>Register Now</a:t>
                  </a:r>
                  <a:endParaRPr lang="en-US" sz="105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5257800" y="4063651"/>
                  <a:ext cx="152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u="sng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Forgot password</a:t>
                  </a:r>
                  <a:r>
                    <a:rPr lang="en-US" sz="10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?</a:t>
                  </a:r>
                  <a:endParaRPr lang="en-US" sz="1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9" name="Multiply 98"/>
              <p:cNvSpPr/>
              <p:nvPr/>
            </p:nvSpPr>
            <p:spPr>
              <a:xfrm>
                <a:off x="6400800" y="2438400"/>
                <a:ext cx="152400" cy="152400"/>
              </a:xfrm>
              <a:prstGeom prst="mathMultiply">
                <a:avLst/>
              </a:prstGeom>
              <a:solidFill>
                <a:srgbClr val="FF0000"/>
              </a:solidFill>
              <a:ln w="952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953000" y="4343400"/>
              <a:ext cx="152157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 smtClean="0">
                  <a:solidFill>
                    <a:srgbClr val="12110C"/>
                  </a:solidFill>
                  <a:latin typeface="Arial Narrow" pitchFamily="34" charset="0"/>
                </a:rPr>
                <a:t>(Please Enter The Security Code </a:t>
              </a:r>
            </a:p>
            <a:p>
              <a:r>
                <a:rPr lang="en-US" sz="850" dirty="0" smtClean="0">
                  <a:solidFill>
                    <a:srgbClr val="12110C"/>
                  </a:solidFill>
                  <a:latin typeface="Arial Narrow" pitchFamily="34" charset="0"/>
                </a:rPr>
                <a:t>shown in the Text Box Provided.)</a:t>
              </a:r>
              <a:endParaRPr lang="en-US" sz="850" dirty="0">
                <a:solidFill>
                  <a:srgbClr val="12110C"/>
                </a:solidFill>
                <a:latin typeface="Arial Narrow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953000" y="4071257"/>
              <a:ext cx="1524000" cy="272143"/>
            </a:xfrm>
            <a:prstGeom prst="round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352800" y="4071257"/>
              <a:ext cx="1219200" cy="272143"/>
            </a:xfrm>
            <a:prstGeom prst="roundRect">
              <a:avLst/>
            </a:prstGeom>
            <a:solidFill>
              <a:srgbClr val="12110C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/>
              </a:prstTxWarp>
            </a:bodyPr>
            <a:lstStyle/>
            <a:p>
              <a:pPr algn="ctr"/>
              <a:r>
                <a:rPr lang="en-US" dirty="0" smtClean="0"/>
                <a:t>smile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14581" y="438584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  <a:t>(Case Sensitive)</a:t>
              </a:r>
              <a:b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</a:br>
              <a: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  <a:t>Load New Code</a:t>
              </a:r>
              <a:endParaRPr lang="en-US" sz="800" dirty="0">
                <a:solidFill>
                  <a:srgbClr val="12110C"/>
                </a:solidFill>
                <a:latin typeface="Arial Narrow" pitchFamily="34" charset="0"/>
              </a:endParaRPr>
            </a:p>
          </p:txBody>
        </p:sp>
        <p:cxnSp>
          <p:nvCxnSpPr>
            <p:cNvPr id="43" name="Straight Arrow Connector 42"/>
            <p:cNvCxnSpPr>
              <a:stCxn id="77" idx="3"/>
            </p:cNvCxnSpPr>
            <p:nvPr/>
          </p:nvCxnSpPr>
          <p:spPr>
            <a:xfrm flipV="1">
              <a:off x="5715000" y="6172200"/>
              <a:ext cx="457200" cy="304800"/>
            </a:xfrm>
            <a:prstGeom prst="straightConnector1">
              <a:avLst/>
            </a:prstGeom>
            <a:ln w="12700">
              <a:solidFill>
                <a:srgbClr val="12110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15"/>
          <p:cNvGrpSpPr/>
          <p:nvPr/>
        </p:nvGrpSpPr>
        <p:grpSpPr>
          <a:xfrm>
            <a:off x="3276600" y="5943600"/>
            <a:ext cx="3352800" cy="228600"/>
            <a:chOff x="3352800" y="5791200"/>
            <a:chExt cx="3352800" cy="228600"/>
          </a:xfrm>
        </p:grpSpPr>
        <p:sp>
          <p:nvSpPr>
            <p:cNvPr id="109" name="Rectangle 108"/>
            <p:cNvSpPr/>
            <p:nvPr/>
          </p:nvSpPr>
          <p:spPr>
            <a:xfrm>
              <a:off x="3352800" y="5791200"/>
              <a:ext cx="1600200" cy="228600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bg1">
                      <a:lumMod val="10000"/>
                    </a:schemeClr>
                  </a:solidFill>
                </a:rPr>
                <a:t>USER</a:t>
              </a:r>
              <a:endParaRPr lang="en-US" sz="105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105400" y="5791200"/>
              <a:ext cx="1600200" cy="228600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bg1">
                      <a:lumMod val="10000"/>
                    </a:schemeClr>
                  </a:solidFill>
                </a:rPr>
                <a:t>OFFICE USER</a:t>
              </a:r>
              <a:endParaRPr lang="en-US" sz="105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pic>
        <p:nvPicPr>
          <p:cNvPr id="44" name="Picture 43" descr="111_00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6400800" y="2209800"/>
            <a:ext cx="152400" cy="152400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5" name="Picture 74" descr="4924352.png"/>
          <p:cNvPicPr>
            <a:picLocks noChangeAspect="1"/>
          </p:cNvPicPr>
          <p:nvPr/>
        </p:nvPicPr>
        <p:blipFill>
          <a:blip r:embed="rId4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334000" y="1752600"/>
            <a:ext cx="4267200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86400" y="2390001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User Email ID </a:t>
            </a:r>
            <a:r>
              <a:rPr lang="en-US" sz="1000" dirty="0" smtClean="0">
                <a:solidFill>
                  <a:schemeClr val="bg1">
                    <a:lumMod val="10000"/>
                  </a:schemeClr>
                </a:solidFill>
              </a:rPr>
              <a:t>or</a:t>
            </a:r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 Mobile No: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562600" y="2590800"/>
            <a:ext cx="3657600" cy="30480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6909780_pre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8200" y="2971800"/>
            <a:ext cx="746386" cy="37951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62600" y="3030379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(OTP will be sent to your E-mail / mobile)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95495" y="3595450"/>
            <a:ext cx="2601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Enter Your OTP: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467600" y="3581400"/>
            <a:ext cx="1524000" cy="274320"/>
          </a:xfrm>
          <a:prstGeom prst="roundRect">
            <a:avLst/>
          </a:prstGeom>
          <a:solidFill>
            <a:srgbClr val="CCEC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6909780_pre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2800" y="4038600"/>
            <a:ext cx="746386" cy="37951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562600" y="4509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Create your New Password: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620000" y="4495800"/>
            <a:ext cx="1828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562600" y="49670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Re-enter your New Password: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620000" y="4953000"/>
            <a:ext cx="1828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511-7-submit-button-pic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1400" y="5486400"/>
            <a:ext cx="772298" cy="3810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6200" y="1752600"/>
            <a:ext cx="3581400" cy="4343400"/>
            <a:chOff x="3162300" y="2362200"/>
            <a:chExt cx="3581400" cy="4343400"/>
          </a:xfrm>
        </p:grpSpPr>
        <p:sp>
          <p:nvSpPr>
            <p:cNvPr id="48" name="Rectangle 47"/>
            <p:cNvSpPr/>
            <p:nvPr/>
          </p:nvSpPr>
          <p:spPr>
            <a:xfrm>
              <a:off x="4267200" y="6248400"/>
              <a:ext cx="1447800" cy="457200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  <a:outerShdw blurRad="190500" dist="228600" dir="2700000" sy="90000" rotWithShape="0">
                <a:srgbClr val="000000">
                  <a:alpha val="25500"/>
                </a:srgb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>
                      <a:lumMod val="10000"/>
                    </a:schemeClr>
                  </a:solidFill>
                </a:rPr>
                <a:t>LOGIN</a:t>
              </a:r>
              <a:endParaRPr lang="en-US" sz="2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49" name="Group 116"/>
            <p:cNvGrpSpPr/>
            <p:nvPr/>
          </p:nvGrpSpPr>
          <p:grpSpPr>
            <a:xfrm>
              <a:off x="3162300" y="2362200"/>
              <a:ext cx="3581400" cy="3810000"/>
              <a:chOff x="3162300" y="2362200"/>
              <a:chExt cx="3581400" cy="3200400"/>
            </a:xfrm>
          </p:grpSpPr>
          <p:grpSp>
            <p:nvGrpSpPr>
              <p:cNvPr id="55" name="Group 114"/>
              <p:cNvGrpSpPr/>
              <p:nvPr/>
            </p:nvGrpSpPr>
            <p:grpSpPr>
              <a:xfrm>
                <a:off x="3162300" y="2362200"/>
                <a:ext cx="3581400" cy="3200400"/>
                <a:chOff x="3200400" y="2133600"/>
                <a:chExt cx="3581400" cy="3200400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3200400" y="2133600"/>
                  <a:ext cx="3505200" cy="320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3276600" y="2209800"/>
                  <a:ext cx="2667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Please Log on to Proceed</a:t>
                  </a:r>
                  <a:endParaRPr lang="en-US" sz="12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276600" y="2514968"/>
                  <a:ext cx="28194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User Email ID:</a:t>
                  </a:r>
                  <a:endParaRPr lang="en-US" sz="10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276600" y="3024134"/>
                  <a:ext cx="2819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Password:</a:t>
                  </a:r>
                  <a:endParaRPr lang="en-US" sz="105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314700" y="4337304"/>
                  <a:ext cx="3276600" cy="2286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rgbClr val="FFFFFF"/>
                      </a:solidFill>
                    </a:rPr>
                    <a:t>LOGIN</a:t>
                  </a:r>
                  <a:endParaRPr lang="en-US" sz="105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3352800" y="3221736"/>
                  <a:ext cx="3200400" cy="228600"/>
                </a:xfrm>
                <a:prstGeom prst="roundRect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3352800" y="2709672"/>
                  <a:ext cx="3200400" cy="228600"/>
                </a:xfrm>
                <a:prstGeom prst="roundRect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229100" y="4565904"/>
                  <a:ext cx="152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chemeClr val="bg1">
                          <a:lumMod val="10000"/>
                        </a:schemeClr>
                      </a:solidFill>
                    </a:rPr>
                    <a:t>Don’t have account ?</a:t>
                  </a:r>
                  <a:endParaRPr lang="en-US" sz="1000" b="1" dirty="0">
                    <a:solidFill>
                      <a:schemeClr val="bg1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314700" y="4849368"/>
                  <a:ext cx="3276600" cy="22860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rgbClr val="FFFFFF"/>
                      </a:solidFill>
                    </a:rPr>
                    <a:t>Register Now</a:t>
                  </a:r>
                  <a:endParaRPr lang="en-US" sz="1050" b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5257800" y="4063651"/>
                  <a:ext cx="152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 u="sng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Forgot password</a:t>
                  </a:r>
                  <a:r>
                    <a:rPr lang="en-US" sz="10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?</a:t>
                  </a:r>
                  <a:endParaRPr lang="en-US" sz="1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56" name="Multiply 55"/>
              <p:cNvSpPr/>
              <p:nvPr/>
            </p:nvSpPr>
            <p:spPr>
              <a:xfrm>
                <a:off x="6400800" y="2438400"/>
                <a:ext cx="152400" cy="152400"/>
              </a:xfrm>
              <a:prstGeom prst="mathMultiply">
                <a:avLst/>
              </a:prstGeom>
              <a:solidFill>
                <a:srgbClr val="FF0000"/>
              </a:solidFill>
              <a:ln w="9525">
                <a:solidFill>
                  <a:schemeClr val="bg1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4953000" y="4343400"/>
              <a:ext cx="152157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50" dirty="0" smtClean="0">
                  <a:solidFill>
                    <a:srgbClr val="12110C"/>
                  </a:solidFill>
                  <a:latin typeface="Arial Narrow" pitchFamily="34" charset="0"/>
                </a:rPr>
                <a:t>(Please Enter The Security Code </a:t>
              </a:r>
            </a:p>
            <a:p>
              <a:r>
                <a:rPr lang="en-US" sz="850" dirty="0" smtClean="0">
                  <a:solidFill>
                    <a:srgbClr val="12110C"/>
                  </a:solidFill>
                  <a:latin typeface="Arial Narrow" pitchFamily="34" charset="0"/>
                </a:rPr>
                <a:t>shown in the Text Box Provided.)</a:t>
              </a:r>
              <a:endParaRPr lang="en-US" sz="850" dirty="0">
                <a:solidFill>
                  <a:srgbClr val="12110C"/>
                </a:solidFill>
                <a:latin typeface="Arial Narrow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953000" y="4071257"/>
              <a:ext cx="1524000" cy="272143"/>
            </a:xfrm>
            <a:prstGeom prst="round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352800" y="4071257"/>
              <a:ext cx="1219200" cy="272143"/>
            </a:xfrm>
            <a:prstGeom prst="roundRect">
              <a:avLst/>
            </a:prstGeom>
            <a:solidFill>
              <a:srgbClr val="12110C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ChevronInverted">
                <a:avLst/>
              </a:prstTxWarp>
            </a:bodyPr>
            <a:lstStyle/>
            <a:p>
              <a:pPr algn="ctr"/>
              <a:r>
                <a:rPr lang="en-US" dirty="0" smtClean="0"/>
                <a:t>smile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314581" y="438584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  <a:t>(Case Sensitive)</a:t>
              </a:r>
              <a:b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</a:br>
              <a:r>
                <a:rPr lang="en-US" sz="800" dirty="0" smtClean="0">
                  <a:solidFill>
                    <a:srgbClr val="12110C"/>
                  </a:solidFill>
                  <a:latin typeface="Arial Narrow" pitchFamily="34" charset="0"/>
                </a:rPr>
                <a:t>Load New Code</a:t>
              </a:r>
              <a:endParaRPr lang="en-US" sz="800" dirty="0">
                <a:solidFill>
                  <a:srgbClr val="12110C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3048000" y="4267200"/>
            <a:ext cx="2286001" cy="1142999"/>
          </a:xfrm>
          <a:prstGeom prst="straightConnector1">
            <a:avLst/>
          </a:prstGeom>
          <a:ln w="19050">
            <a:solidFill>
              <a:srgbClr val="1211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115"/>
          <p:cNvGrpSpPr/>
          <p:nvPr/>
        </p:nvGrpSpPr>
        <p:grpSpPr>
          <a:xfrm>
            <a:off x="152400" y="5334000"/>
            <a:ext cx="3352800" cy="228600"/>
            <a:chOff x="3352800" y="5791200"/>
            <a:chExt cx="3352800" cy="228600"/>
          </a:xfrm>
        </p:grpSpPr>
        <p:sp>
          <p:nvSpPr>
            <p:cNvPr id="71" name="Rectangle 70"/>
            <p:cNvSpPr/>
            <p:nvPr/>
          </p:nvSpPr>
          <p:spPr>
            <a:xfrm>
              <a:off x="3352800" y="5791200"/>
              <a:ext cx="1600200" cy="228600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bg1">
                      <a:lumMod val="10000"/>
                    </a:schemeClr>
                  </a:solidFill>
                </a:rPr>
                <a:t>USER</a:t>
              </a:r>
              <a:endParaRPr lang="en-US" sz="105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105400" y="5791200"/>
              <a:ext cx="1600200" cy="228600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>
                  <a:solidFill>
                    <a:schemeClr val="bg1">
                      <a:lumMod val="10000"/>
                    </a:schemeClr>
                  </a:solidFill>
                </a:rPr>
                <a:t>OFFICE USER</a:t>
              </a:r>
              <a:endParaRPr lang="en-US" sz="105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CLASSIFICATION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pic>
        <p:nvPicPr>
          <p:cNvPr id="69" name="Picture 68" descr="111_00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6400800" y="2209800"/>
            <a:ext cx="152400" cy="152400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5" name="Picture 74" descr="4924352.png"/>
          <p:cNvPicPr>
            <a:picLocks noChangeAspect="1"/>
          </p:cNvPicPr>
          <p:nvPr/>
        </p:nvPicPr>
        <p:blipFill>
          <a:blip r:embed="rId4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876300" y="2057400"/>
            <a:ext cx="81534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3581400" y="21336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bg1">
                    <a:lumMod val="10000"/>
                  </a:schemeClr>
                </a:solidFill>
              </a:rPr>
              <a:t>USER REGISTRATION</a:t>
            </a:r>
            <a:endParaRPr lang="en-US" sz="1200" b="1" u="sng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3000" y="267223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First Name: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743200" y="265818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Multiply 98"/>
          <p:cNvSpPr/>
          <p:nvPr/>
        </p:nvSpPr>
        <p:spPr>
          <a:xfrm>
            <a:off x="8763000" y="2133600"/>
            <a:ext cx="152400" cy="152400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43000" y="320563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Name of the company: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43000" y="37021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Type of Business: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3000" y="4196239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E-Mail ID: </a:t>
            </a:r>
            <a:r>
              <a:rPr lang="en-US" sz="11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43000" y="46927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Create your Password: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0" y="42050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Mobile Number: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32449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Designation: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0" y="26810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Last Name: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629400" y="266700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2743200" y="319158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6629400" y="323088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2743200" y="368808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2110C"/>
                </a:solidFill>
              </a:rPr>
              <a:t>Select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43200" y="418218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629400" y="419100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334000" y="3747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Address: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629400" y="373380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2743200" y="467868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6909780_pre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9614" y="4648200"/>
            <a:ext cx="898786" cy="45701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324600" y="4706779"/>
            <a:ext cx="2362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(OTP will be sent to your mobile)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3454948" y="5181600"/>
            <a:ext cx="2996105" cy="274320"/>
            <a:chOff x="3176095" y="5181600"/>
            <a:chExt cx="2996105" cy="274320"/>
          </a:xfrm>
        </p:grpSpPr>
        <p:sp>
          <p:nvSpPr>
            <p:cNvPr id="62" name="TextBox 61"/>
            <p:cNvSpPr txBox="1"/>
            <p:nvPr/>
          </p:nvSpPr>
          <p:spPr>
            <a:xfrm>
              <a:off x="3176095" y="5195650"/>
              <a:ext cx="2601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>
                      <a:lumMod val="10000"/>
                    </a:schemeClr>
                  </a:solidFill>
                </a:rPr>
                <a:t>Enter Your OTP: </a:t>
              </a:r>
              <a:r>
                <a:rPr lang="en-US" sz="1000" b="1" dirty="0" smtClean="0">
                  <a:solidFill>
                    <a:srgbClr val="FF0000"/>
                  </a:solidFill>
                </a:rPr>
                <a:t>*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648200" y="5181600"/>
              <a:ext cx="1524000" cy="27432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5" name="Picture 64" descr="25511-7-submit-button-pic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5638800"/>
            <a:ext cx="772298" cy="381000"/>
          </a:xfrm>
          <a:prstGeom prst="rect">
            <a:avLst/>
          </a:prstGeom>
        </p:spPr>
      </p:pic>
      <p:sp>
        <p:nvSpPr>
          <p:cNvPr id="66" name="Line Callout 2 65"/>
          <p:cNvSpPr/>
          <p:nvPr/>
        </p:nvSpPr>
        <p:spPr>
          <a:xfrm>
            <a:off x="7010400" y="5791200"/>
            <a:ext cx="2819400" cy="3048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C00000"/>
                </a:solidFill>
              </a:rPr>
              <a:t>You have successfully Registered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67" name="Action Button: Back or Previous 66">
            <a:hlinkClick r:id="" action="ppaction://noaction" highlightClick="1"/>
          </p:cNvPr>
          <p:cNvSpPr/>
          <p:nvPr/>
        </p:nvSpPr>
        <p:spPr>
          <a:xfrm rot="16200000">
            <a:off x="4648200" y="3749041"/>
            <a:ext cx="152400" cy="152400"/>
          </a:xfrm>
          <a:prstGeom prst="actionButtonBackPrevious">
            <a:avLst/>
          </a:prstGeom>
          <a:solidFill>
            <a:srgbClr val="FFFFFF"/>
          </a:solidFill>
          <a:ln w="12700">
            <a:solidFill>
              <a:srgbClr val="121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52400" y="5257800"/>
            <a:ext cx="1752600" cy="646331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Consultant / Firm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Concessionaire / Contractor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Government Officials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Others</a:t>
            </a:r>
            <a:endParaRPr lang="en-US" sz="900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/>
          <p:cNvCxnSpPr>
            <a:stCxn id="54" idx="1"/>
            <a:endCxn id="69" idx="3"/>
          </p:cNvCxnSpPr>
          <p:nvPr/>
        </p:nvCxnSpPr>
        <p:spPr>
          <a:xfrm rot="10800000" flipV="1">
            <a:off x="1905000" y="3825240"/>
            <a:ext cx="838200" cy="1755726"/>
          </a:xfrm>
          <a:prstGeom prst="straightConnector1">
            <a:avLst/>
          </a:prstGeom>
          <a:ln>
            <a:solidFill>
              <a:srgbClr val="1211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CLASSIFICATION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pic>
        <p:nvPicPr>
          <p:cNvPr id="72" name="Picture 71" descr="111_00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6400800" y="2209800"/>
            <a:ext cx="152400" cy="152400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5" name="Picture 74" descr="4924352.png"/>
          <p:cNvPicPr>
            <a:picLocks noChangeAspect="1"/>
          </p:cNvPicPr>
          <p:nvPr/>
        </p:nvPicPr>
        <p:blipFill>
          <a:blip r:embed="rId4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876300" y="1981200"/>
            <a:ext cx="81534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43000" y="267223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First Name: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743200" y="265818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Multiply 98"/>
          <p:cNvSpPr/>
          <p:nvPr/>
        </p:nvSpPr>
        <p:spPr>
          <a:xfrm>
            <a:off x="8763000" y="2133600"/>
            <a:ext cx="152400" cy="152400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43000" y="320563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Name of the company: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3000" y="3769519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E-Mail ID: </a:t>
            </a:r>
            <a:r>
              <a:rPr lang="en-US" sz="11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43000" y="43574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Create your Password: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0" y="37783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Mobile Number: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32449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Designation: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0" y="26810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Last Name:</a:t>
            </a:r>
            <a:r>
              <a:rPr lang="en-US" sz="1000" b="1" dirty="0" smtClean="0">
                <a:solidFill>
                  <a:srgbClr val="FF0000"/>
                </a:solidFill>
              </a:rPr>
              <a:t> 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629400" y="266700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2743200" y="319158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6629400" y="323088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rgbClr val="12110C"/>
                </a:solidFill>
              </a:rPr>
              <a:t>Select</a:t>
            </a:r>
            <a:endParaRPr lang="en-US" sz="1050" dirty="0">
              <a:solidFill>
                <a:srgbClr val="12110C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743200" y="3755469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6629400" y="376428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2743200" y="4343400"/>
            <a:ext cx="2209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6909780_pre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9614" y="4297680"/>
            <a:ext cx="898786" cy="45701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324600" y="4356259"/>
            <a:ext cx="2362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(OTP will be sent to your mobile)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3454948" y="4983480"/>
            <a:ext cx="2996105" cy="274320"/>
            <a:chOff x="3176095" y="5181600"/>
            <a:chExt cx="2996105" cy="274320"/>
          </a:xfrm>
        </p:grpSpPr>
        <p:sp>
          <p:nvSpPr>
            <p:cNvPr id="62" name="TextBox 61"/>
            <p:cNvSpPr txBox="1"/>
            <p:nvPr/>
          </p:nvSpPr>
          <p:spPr>
            <a:xfrm>
              <a:off x="3176095" y="5195650"/>
              <a:ext cx="2601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>
                      <a:lumMod val="10000"/>
                    </a:schemeClr>
                  </a:solidFill>
                </a:rPr>
                <a:t>Enter Your OTP: </a:t>
              </a:r>
              <a:r>
                <a:rPr lang="en-US" sz="1000" b="1" dirty="0" smtClean="0">
                  <a:solidFill>
                    <a:srgbClr val="FF0000"/>
                  </a:solidFill>
                </a:rPr>
                <a:t>*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648200" y="5181600"/>
              <a:ext cx="1524000" cy="27432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5" name="Picture 64" descr="25511-7-submit-button-pic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400" y="5562600"/>
            <a:ext cx="772298" cy="381000"/>
          </a:xfrm>
          <a:prstGeom prst="rect">
            <a:avLst/>
          </a:prstGeom>
        </p:spPr>
      </p:pic>
      <p:sp>
        <p:nvSpPr>
          <p:cNvPr id="66" name="Line Callout 2 65"/>
          <p:cNvSpPr/>
          <p:nvPr/>
        </p:nvSpPr>
        <p:spPr>
          <a:xfrm>
            <a:off x="6781800" y="5486400"/>
            <a:ext cx="2819400" cy="3048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C00000"/>
                </a:solidFill>
              </a:rPr>
              <a:t>You have successfully Registered</a:t>
            </a:r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67" name="Action Button: Back or Previous 66">
            <a:hlinkClick r:id="" action="ppaction://noaction" highlightClick="1"/>
          </p:cNvPr>
          <p:cNvSpPr/>
          <p:nvPr/>
        </p:nvSpPr>
        <p:spPr>
          <a:xfrm rot="16200000">
            <a:off x="8610600" y="3276600"/>
            <a:ext cx="152400" cy="152400"/>
          </a:xfrm>
          <a:prstGeom prst="actionButtonBackPrevious">
            <a:avLst/>
          </a:prstGeom>
          <a:solidFill>
            <a:srgbClr val="FFFFFF"/>
          </a:solidFill>
          <a:ln w="12700">
            <a:solidFill>
              <a:srgbClr val="121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8458200" y="4472970"/>
            <a:ext cx="1371600" cy="78483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Managing Director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Python Developer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Data </a:t>
            </a:r>
            <a:r>
              <a:rPr lang="en-US" sz="900" dirty="0" err="1" smtClean="0">
                <a:solidFill>
                  <a:srgbClr val="FF0000"/>
                </a:solidFill>
              </a:rPr>
              <a:t>Analysist</a:t>
            </a:r>
            <a:endParaRPr lang="en-US" sz="900" dirty="0" smtClean="0">
              <a:solidFill>
                <a:srgbClr val="FF0000"/>
              </a:solidFill>
            </a:endParaRP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IOT</a:t>
            </a:r>
          </a:p>
          <a:p>
            <a:pPr marL="114300" indent="-114300"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FF0000"/>
                </a:solidFill>
              </a:rPr>
              <a:t>---------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2800" y="213360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bg1">
                    <a:lumMod val="10000"/>
                  </a:schemeClr>
                </a:solidFill>
              </a:rPr>
              <a:t>OFFICE USER REGISTRATION</a:t>
            </a:r>
            <a:endParaRPr lang="en-US" sz="1200" b="1" u="sng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47" name="Straight Arrow Connector 46"/>
          <p:cNvCxnSpPr>
            <a:stCxn id="67" idx="2"/>
            <a:endCxn id="61" idx="3"/>
          </p:cNvCxnSpPr>
          <p:nvPr/>
        </p:nvCxnSpPr>
        <p:spPr>
          <a:xfrm rot="5400000">
            <a:off x="8161615" y="3954185"/>
            <a:ext cx="1050370" cy="1588"/>
          </a:xfrm>
          <a:prstGeom prst="straightConnector1">
            <a:avLst/>
          </a:prstGeom>
          <a:ln>
            <a:solidFill>
              <a:srgbClr val="1211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CLASSIFICATION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pic>
        <p:nvPicPr>
          <p:cNvPr id="48" name="Picture 47" descr="111_00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6400800" y="2209800"/>
            <a:ext cx="152400" cy="152400"/>
          </a:xfrm>
          <a:prstGeom prst="rect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5" name="Picture 74" descr="4924352.png"/>
          <p:cNvPicPr>
            <a:picLocks noChangeAspect="1"/>
          </p:cNvPicPr>
          <p:nvPr/>
        </p:nvPicPr>
        <p:blipFill>
          <a:blip r:embed="rId4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914400" y="2286000"/>
            <a:ext cx="8153400" cy="441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191000" y="24384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chemeClr val="bg1">
                    <a:lumMod val="10000"/>
                  </a:schemeClr>
                </a:solidFill>
              </a:rPr>
              <a:t>Uploading Video</a:t>
            </a:r>
            <a:endParaRPr lang="en-US" sz="1200" b="1" u="sng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19200" y="28639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Name of the project: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810000" y="2849880"/>
            <a:ext cx="5029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Multiply 98"/>
          <p:cNvSpPr/>
          <p:nvPr/>
        </p:nvSpPr>
        <p:spPr>
          <a:xfrm>
            <a:off x="8839200" y="2438400"/>
            <a:ext cx="152400" cy="152400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9200" y="369331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Name of the Department: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9200" y="400693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Video: 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9200" y="432054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Resolution: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810000" y="3688080"/>
            <a:ext cx="5029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0" y="4114800"/>
            <a:ext cx="914400" cy="78483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1280 x 720 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1920 x 1080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2560 x 1440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3840 x 2160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----------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590800" y="4306490"/>
            <a:ext cx="24384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2110C"/>
                </a:solidFill>
              </a:rPr>
              <a:t>Select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46" name="Action Button: Back or Previous 45">
            <a:hlinkClick r:id="" action="ppaction://noaction" highlightClick="1"/>
          </p:cNvPr>
          <p:cNvSpPr/>
          <p:nvPr/>
        </p:nvSpPr>
        <p:spPr>
          <a:xfrm rot="16200000">
            <a:off x="4800600" y="4367450"/>
            <a:ext cx="152400" cy="152400"/>
          </a:xfrm>
          <a:prstGeom prst="actionButtonBackPrevious">
            <a:avLst/>
          </a:prstGeom>
          <a:solidFill>
            <a:srgbClr val="FFFFFF"/>
          </a:solidFill>
          <a:ln w="12700">
            <a:solidFill>
              <a:srgbClr val="121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10200" y="430408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fps: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019800" y="4290030"/>
            <a:ext cx="28194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2110C"/>
                </a:solidFill>
              </a:rPr>
              <a:t>Select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49" name="Action Button: Back or Previous 48">
            <a:hlinkClick r:id="" action="ppaction://noaction" highlightClick="1"/>
          </p:cNvPr>
          <p:cNvSpPr/>
          <p:nvPr/>
        </p:nvSpPr>
        <p:spPr>
          <a:xfrm rot="16200000">
            <a:off x="8610600" y="4350990"/>
            <a:ext cx="152400" cy="152400"/>
          </a:xfrm>
          <a:prstGeom prst="actionButtonBackPrevious">
            <a:avLst/>
          </a:prstGeom>
          <a:solidFill>
            <a:srgbClr val="FFFFFF"/>
          </a:solidFill>
          <a:ln w="12700">
            <a:solidFill>
              <a:srgbClr val="1211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19200" y="484513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Date of Capturing 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590800" y="4831080"/>
            <a:ext cx="15240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 smtClean="0">
                <a:solidFill>
                  <a:srgbClr val="12110C"/>
                </a:solidFill>
              </a:rPr>
              <a:t>From : (</a:t>
            </a:r>
            <a:r>
              <a:rPr lang="en-US" sz="800" dirty="0" err="1" smtClean="0">
                <a:solidFill>
                  <a:srgbClr val="12110C"/>
                </a:solidFill>
              </a:rPr>
              <a:t>dd</a:t>
            </a:r>
            <a:r>
              <a:rPr lang="en-US" sz="800" dirty="0" smtClean="0">
                <a:solidFill>
                  <a:srgbClr val="12110C"/>
                </a:solidFill>
              </a:rPr>
              <a:t>/mm/</a:t>
            </a:r>
            <a:r>
              <a:rPr lang="en-US" sz="800" dirty="0" err="1" smtClean="0">
                <a:solidFill>
                  <a:srgbClr val="12110C"/>
                </a:solidFill>
              </a:rPr>
              <a:t>yyyy</a:t>
            </a:r>
            <a:r>
              <a:rPr lang="en-US" sz="800" dirty="0" smtClean="0">
                <a:solidFill>
                  <a:srgbClr val="12110C"/>
                </a:solidFill>
              </a:rPr>
              <a:t>)</a:t>
            </a:r>
            <a:endParaRPr lang="en-US" sz="800" dirty="0">
              <a:solidFill>
                <a:srgbClr val="12110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7400" y="4875015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Location: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19200" y="5271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Start Time: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86000" y="5257800"/>
            <a:ext cx="1066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12110C"/>
                </a:solidFill>
              </a:rPr>
              <a:t>(Hr/Min/Sec)</a:t>
            </a:r>
            <a:endParaRPr lang="en-US" sz="800" dirty="0">
              <a:solidFill>
                <a:srgbClr val="12110C"/>
              </a:solidFill>
            </a:endParaRPr>
          </a:p>
        </p:txBody>
      </p:sp>
      <p:pic>
        <p:nvPicPr>
          <p:cNvPr id="82" name="Picture 81" descr="images (3).png"/>
          <p:cNvPicPr>
            <a:picLocks noChangeAspect="1"/>
          </p:cNvPicPr>
          <p:nvPr/>
        </p:nvPicPr>
        <p:blipFill>
          <a:blip r:embed="rId5"/>
          <a:srcRect l="62030" t="20526" r="13910" b="54211"/>
          <a:stretch>
            <a:fillRect/>
          </a:stretch>
        </p:blipFill>
        <p:spPr>
          <a:xfrm>
            <a:off x="3794760" y="4876800"/>
            <a:ext cx="243840" cy="182880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4191000" y="4831080"/>
            <a:ext cx="13716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 smtClean="0">
                <a:solidFill>
                  <a:srgbClr val="12110C"/>
                </a:solidFill>
              </a:rPr>
              <a:t>To : (</a:t>
            </a:r>
            <a:r>
              <a:rPr lang="en-US" sz="800" dirty="0" err="1" smtClean="0">
                <a:solidFill>
                  <a:srgbClr val="12110C"/>
                </a:solidFill>
              </a:rPr>
              <a:t>dd</a:t>
            </a:r>
            <a:r>
              <a:rPr lang="en-US" sz="800" dirty="0" smtClean="0">
                <a:solidFill>
                  <a:srgbClr val="12110C"/>
                </a:solidFill>
              </a:rPr>
              <a:t>/mm/</a:t>
            </a:r>
            <a:r>
              <a:rPr lang="en-US" sz="800" dirty="0" err="1" smtClean="0">
                <a:solidFill>
                  <a:srgbClr val="12110C"/>
                </a:solidFill>
              </a:rPr>
              <a:t>yyyy</a:t>
            </a:r>
            <a:r>
              <a:rPr lang="en-US" sz="800" dirty="0" smtClean="0">
                <a:solidFill>
                  <a:srgbClr val="12110C"/>
                </a:solidFill>
              </a:rPr>
              <a:t>)</a:t>
            </a:r>
            <a:endParaRPr lang="en-US" sz="800" dirty="0">
              <a:solidFill>
                <a:srgbClr val="12110C"/>
              </a:solidFill>
            </a:endParaRPr>
          </a:p>
        </p:txBody>
      </p:sp>
      <p:pic>
        <p:nvPicPr>
          <p:cNvPr id="85" name="Picture 84" descr="images (3).png"/>
          <p:cNvPicPr>
            <a:picLocks noChangeAspect="1"/>
          </p:cNvPicPr>
          <p:nvPr/>
        </p:nvPicPr>
        <p:blipFill>
          <a:blip r:embed="rId5"/>
          <a:srcRect l="62030" t="20526" r="13910" b="54211"/>
          <a:stretch>
            <a:fillRect/>
          </a:stretch>
        </p:blipFill>
        <p:spPr>
          <a:xfrm>
            <a:off x="5257800" y="4876800"/>
            <a:ext cx="243840" cy="18288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9144000" y="3886200"/>
            <a:ext cx="762000" cy="784830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20 fps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23.97 fps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24 fps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25 fps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900" dirty="0" smtClean="0">
                <a:solidFill>
                  <a:srgbClr val="FF0000"/>
                </a:solidFill>
              </a:rPr>
              <a:t>----------</a:t>
            </a:r>
            <a:endParaRPr lang="en-US" sz="900" dirty="0">
              <a:solidFill>
                <a:srgbClr val="FF0000"/>
              </a:solidFill>
            </a:endParaRPr>
          </a:p>
        </p:txBody>
      </p:sp>
      <p:cxnSp>
        <p:nvCxnSpPr>
          <p:cNvPr id="88" name="Straight Arrow Connector 87"/>
          <p:cNvCxnSpPr>
            <a:stCxn id="45" idx="1"/>
          </p:cNvCxnSpPr>
          <p:nvPr/>
        </p:nvCxnSpPr>
        <p:spPr>
          <a:xfrm rot="10800000" flipV="1">
            <a:off x="1066800" y="4443650"/>
            <a:ext cx="1524000" cy="128350"/>
          </a:xfrm>
          <a:prstGeom prst="straightConnector1">
            <a:avLst/>
          </a:prstGeom>
          <a:ln>
            <a:solidFill>
              <a:srgbClr val="1211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8839200" y="4343400"/>
            <a:ext cx="304800" cy="83790"/>
          </a:xfrm>
          <a:prstGeom prst="straightConnector1">
            <a:avLst/>
          </a:prstGeom>
          <a:ln>
            <a:solidFill>
              <a:srgbClr val="12110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download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303520"/>
            <a:ext cx="182880" cy="18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4" name="TextBox 93"/>
          <p:cNvSpPr txBox="1"/>
          <p:nvPr/>
        </p:nvSpPr>
        <p:spPr>
          <a:xfrm>
            <a:off x="3657600" y="528589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End Time: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95800" y="5257800"/>
            <a:ext cx="1066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12110C"/>
                </a:solidFill>
              </a:rPr>
              <a:t>(Hr/Min/Sec)</a:t>
            </a:r>
            <a:endParaRPr lang="en-US" sz="800" dirty="0">
              <a:solidFill>
                <a:srgbClr val="12110C"/>
              </a:solidFill>
            </a:endParaRPr>
          </a:p>
        </p:txBody>
      </p:sp>
      <p:pic>
        <p:nvPicPr>
          <p:cNvPr id="97" name="Picture 96" descr="download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20" y="5303520"/>
            <a:ext cx="182880" cy="18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8" name="TextBox 97"/>
          <p:cNvSpPr txBox="1"/>
          <p:nvPr/>
        </p:nvSpPr>
        <p:spPr>
          <a:xfrm>
            <a:off x="1219200" y="5652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Start Time: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286000" y="5638800"/>
            <a:ext cx="1066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12110C"/>
                </a:solidFill>
              </a:rPr>
              <a:t>(Hr/Min/Sec)</a:t>
            </a:r>
            <a:endParaRPr lang="en-US" sz="800" dirty="0">
              <a:solidFill>
                <a:srgbClr val="12110C"/>
              </a:solidFill>
            </a:endParaRPr>
          </a:p>
        </p:txBody>
      </p:sp>
      <p:pic>
        <p:nvPicPr>
          <p:cNvPr id="102" name="Picture 101" descr="download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684520"/>
            <a:ext cx="182880" cy="18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3" name="TextBox 102"/>
          <p:cNvSpPr txBox="1"/>
          <p:nvPr/>
        </p:nvSpPr>
        <p:spPr>
          <a:xfrm>
            <a:off x="3657600" y="566689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End Time: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495800" y="5638800"/>
            <a:ext cx="10668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rgbClr val="12110C"/>
                </a:solidFill>
              </a:rPr>
              <a:t>(Hr/Min/Sec)</a:t>
            </a:r>
            <a:endParaRPr lang="en-US" sz="800" dirty="0">
              <a:solidFill>
                <a:srgbClr val="12110C"/>
              </a:solidFill>
            </a:endParaRPr>
          </a:p>
        </p:txBody>
      </p:sp>
      <p:pic>
        <p:nvPicPr>
          <p:cNvPr id="106" name="Picture 105" descr="download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20" y="5684520"/>
            <a:ext cx="182880" cy="182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Flowchart: Alternate Process 56"/>
          <p:cNvSpPr/>
          <p:nvPr/>
        </p:nvSpPr>
        <p:spPr>
          <a:xfrm>
            <a:off x="6629400" y="1752600"/>
            <a:ext cx="3276600" cy="304800"/>
          </a:xfrm>
          <a:prstGeom prst="flowChartAlternate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rgbClr val="12110C"/>
                </a:solidFill>
              </a:rPr>
              <a:t>DISPLAY THE USER NAME</a:t>
            </a:r>
            <a:endParaRPr lang="en-US" sz="1000" b="1" dirty="0">
              <a:solidFill>
                <a:srgbClr val="12110C"/>
              </a:solidFill>
            </a:endParaRPr>
          </a:p>
        </p:txBody>
      </p:sp>
      <p:pic>
        <p:nvPicPr>
          <p:cNvPr id="56" name="Picture 55" descr="gnome_panel_force_qui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1200" y="1790700"/>
            <a:ext cx="228600" cy="228600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3501081" y="6172200"/>
            <a:ext cx="2903838" cy="304800"/>
            <a:chOff x="2057400" y="6248400"/>
            <a:chExt cx="2903838" cy="304800"/>
          </a:xfrm>
        </p:grpSpPr>
        <p:pic>
          <p:nvPicPr>
            <p:cNvPr id="65" name="Picture 64" descr="25511-7-submit-button-picture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3400" y="6248400"/>
              <a:ext cx="617838" cy="30480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2057400" y="6284954"/>
              <a:ext cx="1676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>
                      <a:lumMod val="10000"/>
                    </a:schemeClr>
                  </a:solidFill>
                </a:rPr>
                <a:t>Upload Video:</a:t>
              </a:r>
              <a:r>
                <a:rPr lang="en-US" sz="1000" b="1" dirty="0" smtClean="0">
                  <a:solidFill>
                    <a:srgbClr val="FF0000"/>
                  </a:solidFill>
                </a:rPr>
                <a:t>*</a:t>
              </a:r>
              <a:endParaRPr lang="en-US" sz="1000" b="1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3124200" y="6270904"/>
              <a:ext cx="1066800" cy="274320"/>
            </a:xfrm>
            <a:prstGeom prst="round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rgbClr val="12110C"/>
                </a:solidFill>
              </a:endParaRPr>
            </a:p>
          </p:txBody>
        </p:sp>
        <p:pic>
          <p:nvPicPr>
            <p:cNvPr id="58" name="Picture 57" descr="attach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346877">
              <a:off x="3915907" y="6278107"/>
              <a:ext cx="228600" cy="228600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1219200" y="3281839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Name of the Consultant: </a:t>
            </a:r>
            <a:r>
              <a:rPr lang="en-US" sz="1000" b="1" dirty="0" smtClean="0">
                <a:solidFill>
                  <a:srgbClr val="FF0000"/>
                </a:solidFill>
              </a:rPr>
              <a:t>*</a:t>
            </a:r>
            <a:endParaRPr lang="en-US" sz="10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810000" y="3276600"/>
            <a:ext cx="5029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629400" y="4875015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UP: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239000" y="4860965"/>
            <a:ext cx="1600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12110C"/>
                </a:solidFill>
              </a:rPr>
              <a:t>Towards --------------------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29400" y="5271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Down: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7239000" y="5257800"/>
            <a:ext cx="1600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12110C"/>
                </a:solidFill>
              </a:rPr>
              <a:t>Towards --------------------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867400" y="5652850"/>
            <a:ext cx="342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Up &amp; Down: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781800" y="5638800"/>
            <a:ext cx="838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2110C"/>
                </a:solidFill>
              </a:rPr>
              <a:t>------------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20000" y="5684520"/>
            <a:ext cx="381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10000"/>
                  </a:schemeClr>
                </a:solidFill>
              </a:rPr>
              <a:t>To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8001000" y="5638800"/>
            <a:ext cx="838200" cy="274320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12110C"/>
                </a:solidFill>
              </a:rPr>
              <a:t>--------</a:t>
            </a:r>
            <a:endParaRPr lang="en-US" sz="1100" dirty="0">
              <a:solidFill>
                <a:srgbClr val="12110C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CLASSIFICATION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Header - GS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pic>
        <p:nvPicPr>
          <p:cNvPr id="71" name="Picture 70" descr="111_00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77"/>
          <p:cNvGrpSpPr/>
          <p:nvPr/>
        </p:nvGrpSpPr>
        <p:grpSpPr>
          <a:xfrm>
            <a:off x="7315200" y="2058162"/>
            <a:ext cx="2971800" cy="301752"/>
            <a:chOff x="7315200" y="2058162"/>
            <a:chExt cx="2971800" cy="301752"/>
          </a:xfrm>
        </p:grpSpPr>
        <p:grpSp>
          <p:nvGrpSpPr>
            <p:cNvPr id="4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5200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5" name="Group 169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6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173" name="Diamond 172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Data 173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Data 174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7" name="Group 17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177" name="Diamond 176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79" name="Flowchart: Data 178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Data 179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9" name="Group 181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10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Data 185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Data 186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TextBox 183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1" name="Group 187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89" name="Diamond 188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91" name="Flowchart: Data 190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Data 191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3" name="Group 193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95" name="Diamond 194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Data 195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Data 196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u="sng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u="sng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u="sng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4" name="Group 198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200" name="Diamond 199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Data 200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Data 201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205" name="Picture 204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305800" y="2971800"/>
            <a:ext cx="228600" cy="228600"/>
          </a:xfrm>
          <a:prstGeom prst="rect">
            <a:avLst/>
          </a:prstGeom>
        </p:spPr>
      </p:pic>
      <p:pic>
        <p:nvPicPr>
          <p:cNvPr id="76" name="Picture 75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8" name="Picture 77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79" name="Picture 78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228600" y="2209804"/>
          <a:ext cx="6781797" cy="4038596"/>
        </p:xfrm>
        <a:graphic>
          <a:graphicData uri="http://schemas.openxmlformats.org/drawingml/2006/table">
            <a:tbl>
              <a:tblPr/>
              <a:tblGrid>
                <a:gridCol w="416807"/>
                <a:gridCol w="529692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  <a:gridCol w="416807"/>
              </a:tblGrid>
              <a:tr h="28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SI.No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Time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Car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MotorCycle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Auto_Rickshaw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Tanker_Lorry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LCV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Truck_TAV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Truck_MAV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Earth_vehicle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Bus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Van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Tracktor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Tracktor_trailer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06:14:59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06:29:59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06:44:59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06:59:59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07:14:59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07:29:59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07:44:59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07:59:59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08:14:59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08:29:59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08:44:59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08:59:59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09:14:59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09:29:59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09:44:59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09:59:59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680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771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11:14:59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877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11:29:59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11:44:59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770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463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56474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13-04-2021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11:59:59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808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177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402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479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42" marR="6342" marT="63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</a:t>
            </a:r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TRAFFIC COUNT </a:t>
            </a:r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52400" y="2514600"/>
          <a:ext cx="6781801" cy="405688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81000"/>
                <a:gridCol w="838200"/>
                <a:gridCol w="685800"/>
                <a:gridCol w="838200"/>
                <a:gridCol w="457200"/>
                <a:gridCol w="838200"/>
                <a:gridCol w="990600"/>
                <a:gridCol w="685800"/>
                <a:gridCol w="838200"/>
                <a:gridCol w="228601"/>
              </a:tblGrid>
              <a:tr h="329184">
                <a:tc gridSpan="10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 dirty="0" err="1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Unreviewed</a:t>
                      </a:r>
                      <a:r>
                        <a:rPr lang="en-US" sz="1400" b="1" cap="none" spc="0" baseline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 Transaction</a:t>
                      </a:r>
                      <a:endParaRPr lang="en-US" sz="1400" b="1" cap="none" spc="0" dirty="0">
                        <a:ln w="1905"/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FFFFFF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589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 smtClean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Sl.No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Date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Time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Location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Lane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Class </a:t>
                      </a:r>
                      <a:r>
                        <a:rPr lang="en-IN" sz="900" b="1" dirty="0" smtClean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as per </a:t>
                      </a: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ATCC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Class as per IRC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Vehicle Image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Review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589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1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15-04-2021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07:16:32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Thoppur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Motor-cycle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Two wheeler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 smtClean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9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15-04-2021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07:16:33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Thoppur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Motor-Cycle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Two wheeler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</a:tr>
              <a:tr h="589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3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15-04-2021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07:16:39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Thoppur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Truck-TAV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Two axle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9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4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15-04-2021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07:16:41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Thoppur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Truck-MAV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Multi axle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rgbClr val="CCECFF"/>
                    </a:solidFill>
                  </a:tcPr>
                </a:tc>
              </a:tr>
              <a:tr h="5318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FFFFFF"/>
                          </a:solidFill>
                          <a:latin typeface="Cambria" pitchFamily="18" charset="0"/>
                          <a:cs typeface="Arial" pitchFamily="34" charset="0"/>
                        </a:rPr>
                        <a:t>5</a:t>
                      </a:r>
                      <a:endParaRPr lang="en-US" sz="900" b="1" dirty="0">
                        <a:solidFill>
                          <a:srgbClr val="FFFFFF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15-04-2021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07:16:54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err="1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Thoppur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Car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900" b="1" dirty="0">
                          <a:solidFill>
                            <a:srgbClr val="12110C"/>
                          </a:solidFill>
                          <a:latin typeface="Cambria" pitchFamily="18" charset="0"/>
                          <a:cs typeface="Arial" pitchFamily="34" charset="0"/>
                        </a:rPr>
                        <a:t>Car/Van/Jeep</a:t>
                      </a:r>
                      <a:endParaRPr lang="en-US" sz="900" b="1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mbria" pitchFamily="18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46888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dirty="0">
                        <a:solidFill>
                          <a:srgbClr val="12110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" pitchFamily="18" charset="0"/>
                        <a:ea typeface="Calibri"/>
                        <a:cs typeface="Arial" pitchFamily="34" charset="0"/>
                      </a:endParaRPr>
                    </a:p>
                  </a:txBody>
                  <a:tcPr marL="53068" marR="5306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solidFill>
                          <a:srgbClr val="12110C"/>
                        </a:solidFill>
                        <a:latin typeface="Agency FB" pitchFamily="34" charset="0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3068" marR="53068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96"/>
          <p:cNvGrpSpPr/>
          <p:nvPr/>
        </p:nvGrpSpPr>
        <p:grpSpPr>
          <a:xfrm>
            <a:off x="5257800" y="3505200"/>
            <a:ext cx="457200" cy="2819400"/>
            <a:chOff x="5410200" y="2971800"/>
            <a:chExt cx="457200" cy="2819400"/>
          </a:xfrm>
        </p:grpSpPr>
        <p:pic>
          <p:nvPicPr>
            <p:cNvPr id="35" name="Picture 34" descr="15-04-2021_07-16-32_motor-cycle.jp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2971800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 descr="15-04-2021_07-16-33_motor-cycle.jp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410200" y="358140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15-04-2021_07-16-39_truck-tav.jp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4114800"/>
              <a:ext cx="457200" cy="457200"/>
            </a:xfrm>
            <a:prstGeom prst="rect">
              <a:avLst/>
            </a:prstGeom>
          </p:spPr>
        </p:pic>
        <p:pic>
          <p:nvPicPr>
            <p:cNvPr id="43" name="Picture 42" descr="15-04-2021_07-16-41_truck-mav.jp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410200" y="4724400"/>
              <a:ext cx="457200" cy="457200"/>
            </a:xfrm>
            <a:prstGeom prst="rect">
              <a:avLst/>
            </a:prstGeom>
          </p:spPr>
        </p:pic>
        <p:pic>
          <p:nvPicPr>
            <p:cNvPr id="44" name="Picture 43" descr="15-04-2021_07-16-54_car.jpg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410200" y="5334000"/>
              <a:ext cx="457200" cy="457200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4080" y="3581400"/>
            <a:ext cx="274320" cy="2743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46" name="Picture 45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4080" y="4191000"/>
            <a:ext cx="274320" cy="2743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47" name="Picture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74080" y="475488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8" name="Picture 47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4080" y="533400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9" name="Picture 48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4080" y="5943600"/>
            <a:ext cx="274320" cy="2743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pic>
        <p:nvPicPr>
          <p:cNvPr id="50" name="Picture 49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5080" y="358140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5080" y="419100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5080" y="475488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3" name="Picture 52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5080" y="533400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5080" y="5943600"/>
            <a:ext cx="274320" cy="274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9" name="Picture 68" descr="25512-4-save-button-clipart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81400" y="6400800"/>
            <a:ext cx="381000" cy="187960"/>
          </a:xfrm>
          <a:prstGeom prst="rect">
            <a:avLst/>
          </a:prstGeom>
        </p:spPr>
      </p:pic>
      <p:grpSp>
        <p:nvGrpSpPr>
          <p:cNvPr id="3" name="Group 77"/>
          <p:cNvGrpSpPr/>
          <p:nvPr/>
        </p:nvGrpSpPr>
        <p:grpSpPr>
          <a:xfrm>
            <a:off x="7315200" y="2058162"/>
            <a:ext cx="2971800" cy="301752"/>
            <a:chOff x="7315200" y="2058162"/>
            <a:chExt cx="2971800" cy="301752"/>
          </a:xfrm>
        </p:grpSpPr>
        <p:grpSp>
          <p:nvGrpSpPr>
            <p:cNvPr id="4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12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200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5" name="Group 169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6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173" name="Diamond 172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Data 173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Data 174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TextBox 171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7" name="Group 17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177" name="Diamond 176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79" name="Flowchart: Data 178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Data 179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9" name="Group 181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10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lowchart: Data 185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lowchart: Data 186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TextBox 183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1" name="Group 187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89" name="Diamond 188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91" name="Flowchart: Data 190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lowchart: Data 191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3" name="Group 193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95" name="Diamond 194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Flowchart: Data 195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lowchart: Data 196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u="sng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u="sng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u="sng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4" name="Group 198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200" name="Diamond 199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lowchart: Data 200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lowchart: Data 201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205" name="Picture 204" descr="4924352.png"/>
          <p:cNvPicPr>
            <a:picLocks noChangeAspect="1"/>
          </p:cNvPicPr>
          <p:nvPr/>
        </p:nvPicPr>
        <p:blipFill>
          <a:blip r:embed="rId14" cstate="print"/>
          <a:srcRect l="4536" t="24445" r="81049" b="61111"/>
          <a:stretch>
            <a:fillRect/>
          </a:stretch>
        </p:blipFill>
        <p:spPr>
          <a:xfrm>
            <a:off x="8305800" y="2971800"/>
            <a:ext cx="228600" cy="228600"/>
          </a:xfrm>
          <a:prstGeom prst="rect">
            <a:avLst/>
          </a:prstGeom>
        </p:spPr>
      </p:pic>
      <p:sp>
        <p:nvSpPr>
          <p:cNvPr id="72" name="Action Button: Back or Previous 71">
            <a:hlinkClick r:id="" action="ppaction://hlinkshowjump?jump=previousslide" highlightClick="1"/>
          </p:cNvPr>
          <p:cNvSpPr/>
          <p:nvPr/>
        </p:nvSpPr>
        <p:spPr>
          <a:xfrm rot="16200000">
            <a:off x="6705601" y="6096001"/>
            <a:ext cx="228600" cy="228600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ction Button: Back or Previous 73">
            <a:hlinkClick r:id="" action="ppaction://hlinkshowjump?jump=previousslide" highlightClick="1"/>
          </p:cNvPr>
          <p:cNvSpPr/>
          <p:nvPr/>
        </p:nvSpPr>
        <p:spPr>
          <a:xfrm rot="5400000" flipV="1">
            <a:off x="6705601" y="3428999"/>
            <a:ext cx="228600" cy="228602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43701" y="3886200"/>
            <a:ext cx="182880" cy="1600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Header - GST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78" name="Picture 77" descr="4924352.png"/>
          <p:cNvPicPr>
            <a:picLocks noChangeAspect="1"/>
          </p:cNvPicPr>
          <p:nvPr/>
        </p:nvPicPr>
        <p:blipFill>
          <a:blip r:embed="rId16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79" name="Picture 78" descr="111_001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>
          <a:xfrm>
            <a:off x="3124200" y="5715000"/>
            <a:ext cx="9144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1230868"/>
            <a:ext cx="990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>
                  <a:solidFill>
                    <a:srgbClr val="0070C0"/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AUTOMATIC TRAFFIC COUNT AND CALSSIFICATION (ATCC)</a:t>
            </a:r>
            <a:endParaRPr lang="en-US" b="1" dirty="0">
              <a:ln w="1905">
                <a:solidFill>
                  <a:srgbClr val="0070C0"/>
                </a:solidFill>
              </a:ln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1" y="1729740"/>
          <a:ext cx="9601199" cy="25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79"/>
                <a:gridCol w="2291812"/>
                <a:gridCol w="2556252"/>
                <a:gridCol w="1498493"/>
                <a:gridCol w="2064663"/>
              </a:tblGrid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Client:</a:t>
                      </a:r>
                      <a:r>
                        <a:rPr lang="en-US" sz="1050" b="1" dirty="0" smtClean="0">
                          <a:ln>
                            <a:solidFill>
                              <a:srgbClr val="12110C"/>
                            </a:solidFill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NHAI 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Project: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4/6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Laning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of NH 844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Location: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Neraluru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– </a:t>
                      </a:r>
                      <a:r>
                        <a:rPr lang="en-US" sz="1050" b="1" i="1" dirty="0" err="1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Dharmapuri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Date: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29.04.2021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 smtClean="0">
                          <a:ln>
                            <a:noFill/>
                          </a:ln>
                          <a:solidFill>
                            <a:srgbClr val="12110C"/>
                          </a:solidFill>
                          <a:latin typeface="Arial" pitchFamily="34" charset="0"/>
                          <a:cs typeface="Arial" pitchFamily="34" charset="0"/>
                        </a:rPr>
                        <a:t>Time:</a:t>
                      </a:r>
                      <a:r>
                        <a:rPr lang="en-US" sz="1050" b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050" b="1" i="1" dirty="0" smtClean="0">
                          <a:ln>
                            <a:solidFill>
                              <a:schemeClr val="accent6"/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8.00 AM – 9.00 PM</a:t>
                      </a:r>
                      <a:endParaRPr lang="en-US" sz="1050" b="1" i="1" dirty="0">
                        <a:ln>
                          <a:solidFill>
                            <a:schemeClr val="accent6"/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0"/>
            <a:ext cx="9906000" cy="1143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600200"/>
            <a:ext cx="9906000" cy="76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7"/>
          <p:cNvGrpSpPr/>
          <p:nvPr/>
        </p:nvGrpSpPr>
        <p:grpSpPr>
          <a:xfrm>
            <a:off x="7394448" y="2058162"/>
            <a:ext cx="2892552" cy="301752"/>
            <a:chOff x="7394448" y="2058162"/>
            <a:chExt cx="2892552" cy="301752"/>
          </a:xfrm>
        </p:grpSpPr>
        <p:grpSp>
          <p:nvGrpSpPr>
            <p:cNvPr id="3" name="Group 76"/>
            <p:cNvGrpSpPr/>
            <p:nvPr/>
          </p:nvGrpSpPr>
          <p:grpSpPr>
            <a:xfrm>
              <a:off x="7620000" y="2081447"/>
              <a:ext cx="2667000" cy="255182"/>
              <a:chOff x="7620000" y="2081447"/>
              <a:chExt cx="2667000" cy="25518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89154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Output Video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  <p:pic>
            <p:nvPicPr>
              <p:cNvPr id="71" name="Picture 70" descr="116-1166768_download-transparent-videos-logos-video-logo-png.png"/>
              <p:cNvPicPr>
                <a:picLocks noChangeAspect="1"/>
              </p:cNvPicPr>
              <p:nvPr/>
            </p:nvPicPr>
            <p:blipFill>
              <a:blip r:embed="rId4" cstate="print"/>
              <a:srcRect l="28537" t="17347" r="29512" b="17347"/>
              <a:stretch>
                <a:fillRect/>
              </a:stretch>
            </p:blipFill>
            <p:spPr>
              <a:xfrm>
                <a:off x="8686800" y="2081447"/>
                <a:ext cx="304800" cy="25518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7620000" y="2085928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u="sng" dirty="0" smtClean="0">
                    <a:solidFill>
                      <a:srgbClr val="0000FF"/>
                    </a:solidFill>
                    <a:effectLst/>
                  </a:rPr>
                  <a:t>Detected Image</a:t>
                </a:r>
                <a:endParaRPr lang="en-US" sz="1000" b="1" u="sng" dirty="0">
                  <a:solidFill>
                    <a:srgbClr val="0000FF"/>
                  </a:solidFill>
                  <a:effectLst/>
                </a:endParaRPr>
              </a:p>
            </p:txBody>
          </p:sp>
        </p:grpSp>
        <p:pic>
          <p:nvPicPr>
            <p:cNvPr id="73" name="Picture 72" descr="photo-gallery-icon-png-5.jpg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4448" y="2058162"/>
              <a:ext cx="301752" cy="301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reflection blurRad="6350" stA="50000" endA="300" endPos="55000" dir="5400000" sy="-100000" algn="bl" rotWithShape="0"/>
            </a:effectLst>
          </p:spPr>
        </p:pic>
      </p:grpSp>
      <p:grpSp>
        <p:nvGrpSpPr>
          <p:cNvPr id="4" name="Group 78"/>
          <p:cNvGrpSpPr/>
          <p:nvPr/>
        </p:nvGrpSpPr>
        <p:grpSpPr>
          <a:xfrm>
            <a:off x="7010400" y="3956304"/>
            <a:ext cx="2362200" cy="539496"/>
            <a:chOff x="7391400" y="2584704"/>
            <a:chExt cx="2362200" cy="539496"/>
          </a:xfrm>
        </p:grpSpPr>
        <p:grpSp>
          <p:nvGrpSpPr>
            <p:cNvPr id="5" name="Group 82"/>
            <p:cNvGrpSpPr/>
            <p:nvPr/>
          </p:nvGrpSpPr>
          <p:grpSpPr>
            <a:xfrm>
              <a:off x="7391400" y="2584704"/>
              <a:ext cx="2026920" cy="539496"/>
              <a:chOff x="7391400" y="2584704"/>
              <a:chExt cx="2026920" cy="539496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7391400" y="25847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lowchart: Data 82"/>
              <p:cNvSpPr/>
              <p:nvPr/>
            </p:nvSpPr>
            <p:spPr>
              <a:xfrm>
                <a:off x="7772400" y="2667000"/>
                <a:ext cx="1645920" cy="320040"/>
              </a:xfrm>
              <a:prstGeom prst="flowChartInputOutput">
                <a:avLst/>
              </a:prstGeom>
              <a:solidFill>
                <a:srgbClr val="66FF99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Data 83"/>
              <p:cNvSpPr/>
              <p:nvPr/>
            </p:nvSpPr>
            <p:spPr>
              <a:xfrm>
                <a:off x="7772400" y="2804160"/>
                <a:ext cx="1645920" cy="320040"/>
              </a:xfrm>
              <a:prstGeom prst="flowChartInputOutput">
                <a:avLst/>
              </a:prstGeom>
              <a:solidFill>
                <a:srgbClr val="66FF6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001000" y="2859613"/>
              <a:ext cx="1752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u="sng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Hourly Counting</a:t>
              </a:r>
              <a:endParaRPr lang="en-US" sz="1000" b="1" u="sng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" name="Group 85"/>
          <p:cNvGrpSpPr/>
          <p:nvPr/>
        </p:nvGrpSpPr>
        <p:grpSpPr>
          <a:xfrm>
            <a:off x="7772400" y="4642104"/>
            <a:ext cx="2057400" cy="539496"/>
            <a:chOff x="7239000" y="3575304"/>
            <a:chExt cx="2057400" cy="539496"/>
          </a:xfrm>
        </p:grpSpPr>
        <p:sp>
          <p:nvSpPr>
            <p:cNvPr id="98" name="Diamond 97"/>
            <p:cNvSpPr/>
            <p:nvPr/>
          </p:nvSpPr>
          <p:spPr>
            <a:xfrm flipH="1">
              <a:off x="8610600" y="3575304"/>
              <a:ext cx="685800" cy="539496"/>
            </a:xfrm>
            <a:prstGeom prst="diamond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79"/>
            <p:cNvGrpSpPr/>
            <p:nvPr/>
          </p:nvGrpSpPr>
          <p:grpSpPr>
            <a:xfrm>
              <a:off x="7239000" y="3642360"/>
              <a:ext cx="1905000" cy="472440"/>
              <a:chOff x="7239000" y="3642360"/>
              <a:chExt cx="1905000" cy="472440"/>
            </a:xfrm>
          </p:grpSpPr>
          <p:sp>
            <p:nvSpPr>
              <p:cNvPr id="100" name="Flowchart: Data 99"/>
              <p:cNvSpPr/>
              <p:nvPr/>
            </p:nvSpPr>
            <p:spPr>
              <a:xfrm flipH="1">
                <a:off x="7315200" y="3642360"/>
                <a:ext cx="1645920" cy="320040"/>
              </a:xfrm>
              <a:prstGeom prst="flowChartInputOutput">
                <a:avLst/>
              </a:prstGeom>
              <a:solidFill>
                <a:schemeClr val="accent2">
                  <a:lumMod val="9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lowchart: Data 104"/>
              <p:cNvSpPr/>
              <p:nvPr/>
            </p:nvSpPr>
            <p:spPr>
              <a:xfrm flipH="1">
                <a:off x="7315200" y="3794760"/>
                <a:ext cx="1645920" cy="320040"/>
              </a:xfrm>
              <a:prstGeom prst="flowChartInputOutput">
                <a:avLst/>
              </a:prstGeom>
              <a:solidFill>
                <a:srgbClr val="BAB97B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9000" y="3810000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 Abstract</a:t>
                </a:r>
                <a:endParaRPr lang="en-US" sz="1100" b="1" dirty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</p:grpSp>
      </p:grpSp>
      <p:grpSp>
        <p:nvGrpSpPr>
          <p:cNvPr id="8" name="Group 106"/>
          <p:cNvGrpSpPr/>
          <p:nvPr/>
        </p:nvGrpSpPr>
        <p:grpSpPr>
          <a:xfrm>
            <a:off x="7010400" y="5327904"/>
            <a:ext cx="2057400" cy="539496"/>
            <a:chOff x="7315200" y="4642104"/>
            <a:chExt cx="2057400" cy="539496"/>
          </a:xfrm>
        </p:grpSpPr>
        <p:grpSp>
          <p:nvGrpSpPr>
            <p:cNvPr id="9" name="Group 77"/>
            <p:cNvGrpSpPr/>
            <p:nvPr/>
          </p:nvGrpSpPr>
          <p:grpSpPr>
            <a:xfrm>
              <a:off x="7315200" y="4642104"/>
              <a:ext cx="2057400" cy="539496"/>
              <a:chOff x="7315200" y="4642104"/>
              <a:chExt cx="2057400" cy="53949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7315200" y="4642104"/>
                <a:ext cx="685800" cy="539496"/>
              </a:xfrm>
              <a:prstGeom prst="diamond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Data 110"/>
              <p:cNvSpPr/>
              <p:nvPr/>
            </p:nvSpPr>
            <p:spPr>
              <a:xfrm>
                <a:off x="7726680" y="4709160"/>
                <a:ext cx="1645920" cy="320040"/>
              </a:xfrm>
              <a:prstGeom prst="flowChartInputOutpu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lowchart: Data 111"/>
              <p:cNvSpPr/>
              <p:nvPr/>
            </p:nvSpPr>
            <p:spPr>
              <a:xfrm>
                <a:off x="7696200" y="4847082"/>
                <a:ext cx="1645920" cy="320040"/>
              </a:xfrm>
              <a:prstGeom prst="flowChartInputOutput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772400" y="4876800"/>
              <a:ext cx="1447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ADT</a:t>
              </a:r>
              <a:endParaRPr lang="en-US" sz="13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0" name="Group 112"/>
          <p:cNvGrpSpPr/>
          <p:nvPr/>
        </p:nvGrpSpPr>
        <p:grpSpPr>
          <a:xfrm>
            <a:off x="7772400" y="6019800"/>
            <a:ext cx="2057400" cy="535490"/>
            <a:chOff x="7239000" y="5562600"/>
            <a:chExt cx="2057400" cy="535490"/>
          </a:xfrm>
        </p:grpSpPr>
        <p:sp>
          <p:nvSpPr>
            <p:cNvPr id="114" name="Diamond 113"/>
            <p:cNvSpPr/>
            <p:nvPr/>
          </p:nvSpPr>
          <p:spPr>
            <a:xfrm flipH="1">
              <a:off x="8610600" y="5562600"/>
              <a:ext cx="685800" cy="535490"/>
            </a:xfrm>
            <a:prstGeom prst="diamond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74"/>
            <p:cNvGrpSpPr/>
            <p:nvPr/>
          </p:nvGrpSpPr>
          <p:grpSpPr>
            <a:xfrm>
              <a:off x="7239000" y="5638800"/>
              <a:ext cx="1905000" cy="457200"/>
              <a:chOff x="7239000" y="5638800"/>
              <a:chExt cx="1905000" cy="457200"/>
            </a:xfrm>
          </p:grpSpPr>
          <p:sp>
            <p:nvSpPr>
              <p:cNvPr id="116" name="Flowchart: Data 115"/>
              <p:cNvSpPr/>
              <p:nvPr/>
            </p:nvSpPr>
            <p:spPr>
              <a:xfrm flipH="1">
                <a:off x="7315200" y="5638800"/>
                <a:ext cx="1645920" cy="321294"/>
              </a:xfrm>
              <a:prstGeom prst="flowChartInputOutput">
                <a:avLst/>
              </a:prstGeom>
              <a:solidFill>
                <a:srgbClr val="66CC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Data 116"/>
              <p:cNvSpPr/>
              <p:nvPr/>
            </p:nvSpPr>
            <p:spPr>
              <a:xfrm flipH="1">
                <a:off x="7315200" y="5774706"/>
                <a:ext cx="1645920" cy="321294"/>
              </a:xfrm>
              <a:prstGeom prst="flowChartInputOutput">
                <a:avLst/>
              </a:prstGeom>
              <a:solidFill>
                <a:srgbClr val="6699FF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39000" y="5803612"/>
                <a:ext cx="1905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ADT 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(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Aharoni" pitchFamily="2" charset="-79"/>
                    <a:cs typeface="Aharoni" pitchFamily="2" charset="-79"/>
                  </a:rPr>
                  <a:t>PCU</a:t>
                </a:r>
                <a:r>
                  <a:rPr lang="en-US" sz="1100" b="1" dirty="0" smtClean="0">
                    <a:solidFill>
                      <a:srgbClr val="12110C"/>
                    </a:solidFill>
                    <a:latin typeface="+mj-lt"/>
                    <a:cs typeface="Aharoni" pitchFamily="2" charset="-79"/>
                  </a:rPr>
                  <a:t>)</a:t>
                </a:r>
                <a:endParaRPr lang="en-US" sz="1100" b="1" dirty="0">
                  <a:solidFill>
                    <a:srgbClr val="12110C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grpSp>
        <p:nvGrpSpPr>
          <p:cNvPr id="12" name="Group 118"/>
          <p:cNvGrpSpPr/>
          <p:nvPr/>
        </p:nvGrpSpPr>
        <p:grpSpPr>
          <a:xfrm>
            <a:off x="7010400" y="2584704"/>
            <a:ext cx="2438400" cy="539496"/>
            <a:chOff x="7620000" y="2432304"/>
            <a:chExt cx="2286000" cy="539496"/>
          </a:xfrm>
        </p:grpSpPr>
        <p:sp>
          <p:nvSpPr>
            <p:cNvPr id="120" name="Diamond 119"/>
            <p:cNvSpPr/>
            <p:nvPr/>
          </p:nvSpPr>
          <p:spPr>
            <a:xfrm>
              <a:off x="7620000" y="2432304"/>
              <a:ext cx="685800" cy="539496"/>
            </a:xfrm>
            <a:prstGeom prst="diamond">
              <a:avLst/>
            </a:prstGeom>
            <a:noFill/>
            <a:ln w="28575"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ata 120"/>
            <p:cNvSpPr/>
            <p:nvPr/>
          </p:nvSpPr>
          <p:spPr>
            <a:xfrm>
              <a:off x="8001000" y="2514600"/>
              <a:ext cx="1645920" cy="320040"/>
            </a:xfrm>
            <a:prstGeom prst="flowChartInputOutput">
              <a:avLst/>
            </a:prstGeom>
            <a:solidFill>
              <a:srgbClr val="FFCC66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lowchart: Data 121"/>
            <p:cNvSpPr/>
            <p:nvPr/>
          </p:nvSpPr>
          <p:spPr>
            <a:xfrm>
              <a:off x="8001000" y="2651760"/>
              <a:ext cx="1645920" cy="320040"/>
            </a:xfrm>
            <a:prstGeom prst="flowChartInputOutput">
              <a:avLst/>
            </a:prstGeom>
            <a:solidFill>
              <a:srgbClr val="FF99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8153400" y="2707213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50" b="1" dirty="0" err="1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Unreview</a:t>
              </a:r>
              <a:r>
                <a:rPr lang="en-US" sz="95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 Transaction</a:t>
              </a:r>
              <a:endParaRPr lang="en-US" sz="95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13" name="Group 123"/>
          <p:cNvGrpSpPr/>
          <p:nvPr/>
        </p:nvGrpSpPr>
        <p:grpSpPr>
          <a:xfrm>
            <a:off x="7543800" y="3270504"/>
            <a:ext cx="2286000" cy="539496"/>
            <a:chOff x="7543800" y="3048000"/>
            <a:chExt cx="2133600" cy="539496"/>
          </a:xfrm>
        </p:grpSpPr>
        <p:sp>
          <p:nvSpPr>
            <p:cNvPr id="125" name="Diamond 124"/>
            <p:cNvSpPr/>
            <p:nvPr/>
          </p:nvSpPr>
          <p:spPr>
            <a:xfrm flipH="1">
              <a:off x="8991600" y="3048000"/>
              <a:ext cx="685800" cy="539496"/>
            </a:xfrm>
            <a:prstGeom prst="diamond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lowchart: Data 125"/>
            <p:cNvSpPr/>
            <p:nvPr/>
          </p:nvSpPr>
          <p:spPr>
            <a:xfrm flipH="1">
              <a:off x="7696200" y="3115056"/>
              <a:ext cx="1645920" cy="320040"/>
            </a:xfrm>
            <a:prstGeom prst="flowChartInputOutput">
              <a:avLst/>
            </a:prstGeom>
            <a:solidFill>
              <a:srgbClr val="FF999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lowchart: Data 126"/>
            <p:cNvSpPr/>
            <p:nvPr/>
          </p:nvSpPr>
          <p:spPr>
            <a:xfrm flipH="1">
              <a:off x="7696200" y="3267456"/>
              <a:ext cx="1645920" cy="320040"/>
            </a:xfrm>
            <a:prstGeom prst="flowChartInputOutput">
              <a:avLst/>
            </a:prstGeom>
            <a:solidFill>
              <a:srgbClr val="FF5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43800" y="3319790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12110C"/>
                  </a:solidFill>
                  <a:latin typeface="Aharoni" pitchFamily="2" charset="-79"/>
                  <a:cs typeface="Aharoni" pitchFamily="2" charset="-79"/>
                </a:rPr>
                <a:t>Reviewed Transaction</a:t>
              </a:r>
              <a:endParaRPr lang="en-US" sz="1000" b="1" dirty="0">
                <a:solidFill>
                  <a:srgbClr val="12110C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pic>
        <p:nvPicPr>
          <p:cNvPr id="52" name="Picture 51" descr="4924352.png"/>
          <p:cNvPicPr>
            <a:picLocks noChangeAspect="1"/>
          </p:cNvPicPr>
          <p:nvPr/>
        </p:nvPicPr>
        <p:blipFill>
          <a:blip r:embed="rId6" cstate="print"/>
          <a:srcRect l="4536" t="24445" r="81049" b="61111"/>
          <a:stretch>
            <a:fillRect/>
          </a:stretch>
        </p:blipFill>
        <p:spPr>
          <a:xfrm>
            <a:off x="8153400" y="4419600"/>
            <a:ext cx="228600" cy="228600"/>
          </a:xfrm>
          <a:prstGeom prst="rect">
            <a:avLst/>
          </a:prstGeom>
        </p:spPr>
      </p:pic>
      <p:pic>
        <p:nvPicPr>
          <p:cNvPr id="53" name="Picture 52" descr="Header - GST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9400" y="0"/>
            <a:ext cx="3276600" cy="1143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220200" y="133859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Home</a:t>
            </a:r>
            <a:endParaRPr lang="en-US" sz="11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55" name="Picture 54" descr="4924352.png"/>
          <p:cNvPicPr>
            <a:picLocks noChangeAspect="1"/>
          </p:cNvPicPr>
          <p:nvPr/>
        </p:nvPicPr>
        <p:blipFill>
          <a:blip r:embed="rId8" cstate="print"/>
          <a:srcRect l="44456" t="43334" r="41129" b="40000"/>
          <a:stretch>
            <a:fillRect/>
          </a:stretch>
        </p:blipFill>
        <p:spPr>
          <a:xfrm>
            <a:off x="9098280" y="1338590"/>
            <a:ext cx="198120" cy="228600"/>
          </a:xfrm>
          <a:prstGeom prst="rect">
            <a:avLst/>
          </a:prstGeom>
        </p:spPr>
      </p:pic>
      <p:pic>
        <p:nvPicPr>
          <p:cNvPr id="56" name="Picture 55" descr="111_00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6629400" cy="1143000"/>
          </a:xfrm>
          <a:prstGeom prst="rect">
            <a:avLst/>
          </a:prstGeom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152401" y="2514600"/>
          <a:ext cx="6705599" cy="41147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2901"/>
                <a:gridCol w="611498"/>
                <a:gridCol w="914400"/>
                <a:gridCol w="457200"/>
                <a:gridCol w="457200"/>
                <a:gridCol w="457200"/>
                <a:gridCol w="457200"/>
                <a:gridCol w="381000"/>
                <a:gridCol w="533400"/>
                <a:gridCol w="381000"/>
                <a:gridCol w="685800"/>
                <a:gridCol w="835855"/>
                <a:gridCol w="230945"/>
              </a:tblGrid>
              <a:tr h="277609">
                <a:tc gridSpan="13">
                  <a:txBody>
                    <a:bodyPr/>
                    <a:lstStyle/>
                    <a:p>
                      <a:pPr algn="l" fontAlgn="b"/>
                      <a:r>
                        <a:rPr kumimoji="0" lang="en-US" sz="1400" b="1" kern="1200" cap="none" spc="0" dirty="0" smtClean="0">
                          <a:ln w="1905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Agency FB" pitchFamily="34" charset="0"/>
                          <a:ea typeface="Calibri"/>
                          <a:cs typeface="Times New Roman"/>
                        </a:rPr>
                        <a:t>Hourly Counting</a:t>
                      </a:r>
                    </a:p>
                  </a:txBody>
                  <a:tcPr marL="9038" marR="9038" marT="9038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cap="all" spc="0" dirty="0">
                        <a:ln w="9000" cmpd="sng">
                          <a:solidFill>
                            <a:schemeClr val="accent3">
                              <a:lumMod val="50000"/>
                            </a:schemeClr>
                          </a:solidFill>
                          <a:prstDash val="solid"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>
                          <a:reflection blurRad="12700" stA="28000" endPos="45000" dist="1000" dir="5400000" sy="-100000" algn="bl" rotWithShape="0"/>
                        </a:effectLst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2"/>
                    </a:solidFill>
                  </a:tcPr>
                </a:tc>
              </a:tr>
              <a:tr h="505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SI.No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Date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Time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Car/Van/ Jeep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Two wheeler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Auto Three wheeler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Two axle vehicle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MAV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Mini truck&lt;3T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Bus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Agricultural Tractor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Agricultural </a:t>
                      </a:r>
                      <a:r>
                        <a:rPr lang="en-US" sz="1000" b="1" u="none" strike="noStrike" dirty="0" err="1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Tracktor_trailer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6.00AM-7.00AM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94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81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7.00AM-8.00AM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143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113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3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8.00AM-9.00AM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196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81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18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4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9.00AM-10.00AM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210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157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16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5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10.00AM-11.00AM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202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156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79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6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11.00AM-12.00PM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210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151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50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80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7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12.00PM-01.00PM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160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115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15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8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01.00PM-02.00PM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165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111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47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73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28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9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02.00PM-03.00PM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53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51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03.00PM-04.00PM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154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94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75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40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11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04.00PM-05.00PM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182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87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78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67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39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7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FFFF"/>
                          </a:solidFill>
                          <a:latin typeface="Arial Narrow" pitchFamily="34" charset="0"/>
                        </a:rPr>
                        <a:t>12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13.04.2021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05.00PM-06.00PM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166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145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6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101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12110C"/>
                          </a:solidFill>
                          <a:latin typeface="Arial Narrow" pitchFamily="34" charset="0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12110C"/>
                        </a:solidFill>
                        <a:latin typeface="Arial Narrow" pitchFamily="34" charset="0"/>
                      </a:endParaRPr>
                    </a:p>
                  </a:txBody>
                  <a:tcPr marL="9038" marR="9038" marT="9038" marB="0" anchor="ctr"/>
                </a:tc>
              </a:tr>
            </a:tbl>
          </a:graphicData>
        </a:graphic>
      </p:graphicFrame>
      <p:sp>
        <p:nvSpPr>
          <p:cNvPr id="62" name="Action Button: Back or Previous 61">
            <a:hlinkClick r:id="" action="ppaction://hlinkshowjump?jump=previousslide" highlightClick="1"/>
          </p:cNvPr>
          <p:cNvSpPr/>
          <p:nvPr/>
        </p:nvSpPr>
        <p:spPr>
          <a:xfrm rot="16200000">
            <a:off x="6629401" y="6400800"/>
            <a:ext cx="228600" cy="228600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ction Button: Back or Previous 62">
            <a:hlinkClick r:id="" action="ppaction://hlinkshowjump?jump=previousslide" highlightClick="1"/>
          </p:cNvPr>
          <p:cNvSpPr/>
          <p:nvPr/>
        </p:nvSpPr>
        <p:spPr>
          <a:xfrm rot="5400000" flipV="1">
            <a:off x="6629401" y="3276599"/>
            <a:ext cx="228600" cy="228602"/>
          </a:xfrm>
          <a:prstGeom prst="actionButtonBackPreviou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661405" y="3657599"/>
            <a:ext cx="164592" cy="1600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2">
      <a:dk1>
        <a:srgbClr val="EBE3C1"/>
      </a:dk1>
      <a:lt1>
        <a:srgbClr val="EBE3C1"/>
      </a:lt1>
      <a:dk2>
        <a:srgbClr val="EBE3C1"/>
      </a:dk2>
      <a:lt2>
        <a:srgbClr val="EBE3C1"/>
      </a:lt2>
      <a:accent1>
        <a:srgbClr val="EBE3C1"/>
      </a:accent1>
      <a:accent2>
        <a:srgbClr val="EBE3C1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1794</TotalTime>
  <Words>2229</Words>
  <Application>Microsoft Office PowerPoint</Application>
  <PresentationFormat>A4 Paper (210x297 mm)</PresentationFormat>
  <Paragraphs>1423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T3_2</dc:creator>
  <cp:lastModifiedBy>COSAI1</cp:lastModifiedBy>
  <cp:revision>294</cp:revision>
  <dcterms:created xsi:type="dcterms:W3CDTF">2021-04-03T05:42:32Z</dcterms:created>
  <dcterms:modified xsi:type="dcterms:W3CDTF">2022-09-05T08:04:18Z</dcterms:modified>
</cp:coreProperties>
</file>